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3.svg" ContentType="image/svg"/>
  <Override PartName="/ppt/media/image12.png" ContentType="image/png"/>
  <Override PartName="/ppt/media/image23.svg" ContentType="image/svg"/>
  <Override PartName="/ppt/media/image11.jpeg" ContentType="image/jpeg"/>
  <Override PartName="/ppt/media/image8.jpeg" ContentType="image/jpeg"/>
  <Override PartName="/ppt/media/image10.svg" ContentType="image/svg"/>
  <Override PartName="/ppt/media/image9.png" ContentType="image/png"/>
  <Override PartName="/ppt/media/image7.jpeg" ContentType="image/jpeg"/>
  <Override PartName="/ppt/media/image20.png" ContentType="image/png"/>
  <Override PartName="/ppt/media/image22.png" ContentType="image/png"/>
  <Override PartName="/ppt/media/image21.png" ContentType="image/png"/>
  <Override PartName="/ppt/media/image19.png" ContentType="image/png"/>
  <Override PartName="/ppt/media/image6.png" ContentType="image/png"/>
  <Override PartName="/ppt/media/image3.jpeg" ContentType="image/jpeg"/>
  <Override PartName="/ppt/media/image18.jpeg" ContentType="image/jpeg"/>
  <Override PartName="/ppt/media/image17.png" ContentType="image/png"/>
  <Override PartName="/ppt/media/image4.jpeg" ContentType="image/jpeg"/>
  <Override PartName="/ppt/media/image16.jpeg" ContentType="image/jpeg"/>
  <Override PartName="/ppt/media/image15.svg" ContentType="image/svg"/>
  <Override PartName="/ppt/media/image1.png" ContentType="image/png"/>
  <Override PartName="/ppt/media/image14.png" ContentType="image/png"/>
  <Override PartName="/ppt/media/image2.svg" ContentType="image/sv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2B058ED-5442-403F-B2FA-D514D3E0250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837D8C5C-0BD7-4E2A-8EB2-9065248FF5DB}"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AE1D014C-13FF-4525-A1E8-D08F497EBD8C}"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000EFE8-BFB4-49E7-8F8C-FD9126E448AF}"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E977F52D-3EF1-4FA2-9BE6-1EF362CED969}"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AD09007-11C5-4E91-8FDE-698A24E1A2B4}"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5A7FB848-A552-4C1D-B7A4-BD45A2FDF73C}"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A7E0C4D3-36EF-4070-891C-D8E0AF3FE480}"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FF3E7824-3738-4BFD-9C5B-9B63E789DBF1}"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473C87B8-4497-4E63-A8F5-035E00D0EE1C}"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D0B7B4D7-6E27-4335-AC78-C24D28BC6F8D}"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3DE9CAF-6339-401C-B8DE-61D9860FBAC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73FE8DE-1D8A-400C-829E-3AC9BCD32A1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CC9566D8-BAD9-42FC-A001-CE309D6D2A7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26F2DEE0-99EE-48A0-B2AA-957CE1F3DB8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2E25E90-08BD-446E-8D94-E2A95F80A63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7EA37D9-CE84-4629-8772-C06D93F320F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1C193E2-C8F8-45A2-BCDB-6A39F07A511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B77E79AB-DC77-4B4A-A7A7-2F54470DB36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6D0FF7F-2514-4EF7-A1A6-690BCDFE4A1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E4E4F2C-B372-41B3-B91C-F89A5FFDAD8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1E0FB603-3D27-4EF4-9821-D136B4BB4C3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hyperlink" Target="https://expense-tracker-backend-api-endpoints.netlify.app" TargetMode="External"/><Relationship Id="rId4"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svg"/><Relationship Id="rId5"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svg"/><Relationship Id="rId3" Type="http://schemas.openxmlformats.org/officeDocument/2006/relationships/image" Target="../media/image14.png"/><Relationship Id="rId4" Type="http://schemas.openxmlformats.org/officeDocument/2006/relationships/image" Target="../media/image15.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4.png"/><Relationship Id="rId10" Type="http://schemas.openxmlformats.org/officeDocument/2006/relationships/image" Target="../media/image15.svg"/><Relationship Id="rId11" Type="http://schemas.openxmlformats.org/officeDocument/2006/relationships/image" Target="../media/image14.png"/><Relationship Id="rId12" Type="http://schemas.openxmlformats.org/officeDocument/2006/relationships/image" Target="../media/image15.svg"/><Relationship Id="rId13" Type="http://schemas.openxmlformats.org/officeDocument/2006/relationships/image" Target="../media/image14.png"/><Relationship Id="rId14" Type="http://schemas.openxmlformats.org/officeDocument/2006/relationships/image" Target="../media/image15.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 name="Group 2"/>
          <p:cNvGrpSpPr/>
          <p:nvPr/>
        </p:nvGrpSpPr>
        <p:grpSpPr>
          <a:xfrm>
            <a:off x="-1402920" y="6802920"/>
            <a:ext cx="5402160" cy="5402160"/>
            <a:chOff x="-1402920" y="6802920"/>
            <a:chExt cx="5402160" cy="5402160"/>
          </a:xfrm>
        </p:grpSpPr>
        <p:sp>
          <p:nvSpPr>
            <p:cNvPr id="68" name="Freeform 3"/>
            <p:cNvSpPr/>
            <p:nvPr/>
          </p:nvSpPr>
          <p:spPr>
            <a:xfrm>
              <a:off x="-1402920" y="6802920"/>
              <a:ext cx="5402160" cy="5402160"/>
            </a:xfrm>
            <a:custGeom>
              <a:avLst/>
              <a:gdLst>
                <a:gd name="textAreaLeft" fmla="*/ 0 w 5402160"/>
                <a:gd name="textAreaRight" fmla="*/ 5402520 w 5402160"/>
                <a:gd name="textAreaTop" fmla="*/ 0 h 5402160"/>
                <a:gd name="textAreaBottom" fmla="*/ 5402520 h 54021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 name="TextBox 4"/>
            <p:cNvSpPr/>
            <p:nvPr/>
          </p:nvSpPr>
          <p:spPr>
            <a:xfrm>
              <a:off x="-896400" y="6992640"/>
              <a:ext cx="4389120" cy="470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70" name="AutoShape 5"/>
          <p:cNvSpPr/>
          <p:nvPr/>
        </p:nvSpPr>
        <p:spPr>
          <a:xfrm>
            <a:off x="1074600" y="8563320"/>
            <a:ext cx="16138440" cy="360"/>
          </a:xfrm>
          <a:prstGeom prst="line">
            <a:avLst/>
          </a:prstGeom>
          <a:ln w="38100">
            <a:solidFill>
              <a:srgbClr val="17726d"/>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grpSp>
        <p:nvGrpSpPr>
          <p:cNvPr id="71" name="Group 6"/>
          <p:cNvGrpSpPr/>
          <p:nvPr/>
        </p:nvGrpSpPr>
        <p:grpSpPr>
          <a:xfrm>
            <a:off x="10785960" y="1231560"/>
            <a:ext cx="4758120" cy="4758120"/>
            <a:chOff x="10785960" y="1231560"/>
            <a:chExt cx="4758120" cy="4758120"/>
          </a:xfrm>
        </p:grpSpPr>
        <p:sp>
          <p:nvSpPr>
            <p:cNvPr id="72" name="Freeform 7"/>
            <p:cNvSpPr/>
            <p:nvPr/>
          </p:nvSpPr>
          <p:spPr>
            <a:xfrm>
              <a:off x="10785960" y="1231560"/>
              <a:ext cx="4758120" cy="4758120"/>
            </a:xfrm>
            <a:custGeom>
              <a:avLst/>
              <a:gdLst>
                <a:gd name="textAreaLeft" fmla="*/ 0 w 4758120"/>
                <a:gd name="textAreaRight" fmla="*/ 4758480 w 4758120"/>
                <a:gd name="textAreaTop" fmla="*/ 0 h 4758120"/>
                <a:gd name="textAreaBottom" fmla="*/ 4758480 h 47581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 name="TextBox 8"/>
            <p:cNvSpPr/>
            <p:nvPr/>
          </p:nvSpPr>
          <p:spPr>
            <a:xfrm>
              <a:off x="11232000" y="1398960"/>
              <a:ext cx="3866040" cy="4144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74" name="Group 9"/>
          <p:cNvGrpSpPr/>
          <p:nvPr/>
        </p:nvGrpSpPr>
        <p:grpSpPr>
          <a:xfrm>
            <a:off x="1074600" y="5553360"/>
            <a:ext cx="447480" cy="447480"/>
            <a:chOff x="1074600" y="5553360"/>
            <a:chExt cx="447480" cy="447480"/>
          </a:xfrm>
        </p:grpSpPr>
        <p:sp>
          <p:nvSpPr>
            <p:cNvPr id="75" name="Freeform 10"/>
            <p:cNvSpPr/>
            <p:nvPr/>
          </p:nvSpPr>
          <p:spPr>
            <a:xfrm>
              <a:off x="1074600" y="5553360"/>
              <a:ext cx="447480" cy="447480"/>
            </a:xfrm>
            <a:custGeom>
              <a:avLst/>
              <a:gdLst>
                <a:gd name="textAreaLeft" fmla="*/ 0 w 447480"/>
                <a:gd name="textAreaRight" fmla="*/ 447840 w 447480"/>
                <a:gd name="textAreaTop" fmla="*/ 0 h 447480"/>
                <a:gd name="textAreaBottom" fmla="*/ 447840 h 4474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 name="TextBox 11"/>
            <p:cNvSpPr/>
            <p:nvPr/>
          </p:nvSpPr>
          <p:spPr>
            <a:xfrm>
              <a:off x="1116720" y="5569200"/>
              <a:ext cx="363240" cy="389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77" name="Group 12"/>
          <p:cNvGrpSpPr/>
          <p:nvPr/>
        </p:nvGrpSpPr>
        <p:grpSpPr>
          <a:xfrm>
            <a:off x="15972120" y="475200"/>
            <a:ext cx="1240920" cy="756000"/>
            <a:chOff x="15972120" y="475200"/>
            <a:chExt cx="1240920" cy="756000"/>
          </a:xfrm>
        </p:grpSpPr>
        <p:sp>
          <p:nvSpPr>
            <p:cNvPr id="78" name="Freeform 13"/>
            <p:cNvSpPr/>
            <p:nvPr/>
          </p:nvSpPr>
          <p:spPr>
            <a:xfrm>
              <a:off x="15972120" y="655920"/>
              <a:ext cx="1240920" cy="575280"/>
            </a:xfrm>
            <a:custGeom>
              <a:avLst/>
              <a:gdLst>
                <a:gd name="textAreaLeft" fmla="*/ 0 w 1240920"/>
                <a:gd name="textAreaRight" fmla="*/ 1241280 w 1240920"/>
                <a:gd name="textAreaTop" fmla="*/ 0 h 575280"/>
                <a:gd name="textAreaBottom" fmla="*/ 575640 h 575280"/>
              </a:gdLst>
              <a:ahLst/>
              <a:rect l="textAreaLeft" t="textAreaTop" r="textAreaRight" b="textAreaBottom"/>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 name="TextBox 14"/>
            <p:cNvSpPr/>
            <p:nvPr/>
          </p:nvSpPr>
          <p:spPr>
            <a:xfrm>
              <a:off x="15972120" y="475200"/>
              <a:ext cx="1240920" cy="756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80" name="Freeform 15"/>
          <p:cNvSpPr/>
          <p:nvPr/>
        </p:nvSpPr>
        <p:spPr>
          <a:xfrm>
            <a:off x="16275960" y="793800"/>
            <a:ext cx="633240" cy="299880"/>
          </a:xfrm>
          <a:custGeom>
            <a:avLst/>
            <a:gdLst>
              <a:gd name="textAreaLeft" fmla="*/ 0 w 633240"/>
              <a:gd name="textAreaRight" fmla="*/ 633600 w 633240"/>
              <a:gd name="textAreaTop" fmla="*/ 0 h 299880"/>
              <a:gd name="textAreaBottom" fmla="*/ 300240 h 299880"/>
            </a:gdLst>
            <a:ahLst/>
            <a:rect l="textAreaLeft" t="textAreaTop" r="textAreaRight" b="textAreaBottom"/>
            <a:pathLst>
              <a:path w="633545" h="300142">
                <a:moveTo>
                  <a:pt x="0" y="0"/>
                </a:moveTo>
                <a:lnTo>
                  <a:pt x="633545" y="0"/>
                </a:lnTo>
                <a:lnTo>
                  <a:pt x="633545" y="300141"/>
                </a:lnTo>
                <a:lnTo>
                  <a:pt x="0" y="300141"/>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1" name="TextBox 16"/>
          <p:cNvSpPr/>
          <p:nvPr/>
        </p:nvSpPr>
        <p:spPr>
          <a:xfrm>
            <a:off x="2116440" y="579960"/>
            <a:ext cx="2917080" cy="1964160"/>
          </a:xfrm>
          <a:prstGeom prst="rect">
            <a:avLst/>
          </a:prstGeom>
          <a:noFill/>
          <a:ln w="0">
            <a:noFill/>
          </a:ln>
        </p:spPr>
        <p:style>
          <a:lnRef idx="0"/>
          <a:fillRef idx="0"/>
          <a:effectRef idx="0"/>
          <a:fontRef idx="minor"/>
        </p:style>
        <p:txBody>
          <a:bodyPr lIns="0" rIns="0" tIns="0" bIns="0" anchor="t">
            <a:spAutoFit/>
          </a:bodyPr>
          <a:p>
            <a:pPr defTabSz="914400">
              <a:lnSpc>
                <a:spcPts val="5156"/>
              </a:lnSpc>
            </a:pPr>
            <a:r>
              <a:rPr b="0" lang="en-US" sz="3690" spc="-1" strike="noStrike">
                <a:solidFill>
                  <a:srgbClr val="17726d"/>
                </a:solidFill>
                <a:latin typeface="Inter Bold"/>
                <a:ea typeface="Inter Bold"/>
              </a:rPr>
              <a:t>Andanje SOFTWARES TECH CO.</a:t>
            </a:r>
            <a:endParaRPr b="0" lang="en-US" sz="3690" spc="-1" strike="noStrike">
              <a:solidFill>
                <a:srgbClr val="000000"/>
              </a:solidFill>
              <a:latin typeface="Arial"/>
            </a:endParaRPr>
          </a:p>
        </p:txBody>
      </p:sp>
      <p:sp>
        <p:nvSpPr>
          <p:cNvPr id="82" name="TextBox 17"/>
          <p:cNvSpPr/>
          <p:nvPr/>
        </p:nvSpPr>
        <p:spPr>
          <a:xfrm>
            <a:off x="1074600" y="9213120"/>
            <a:ext cx="2011680" cy="31464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a:solidFill>
                  <a:srgbClr val="000000"/>
                </a:solidFill>
                <a:latin typeface="Open Sans"/>
                <a:ea typeface="Open Sans"/>
              </a:rPr>
              <a:t>+254115348341</a:t>
            </a:r>
            <a:endParaRPr b="0" lang="en-US" sz="1600" spc="-1" strike="noStrike">
              <a:solidFill>
                <a:srgbClr val="000000"/>
              </a:solidFill>
              <a:latin typeface="Arial"/>
            </a:endParaRPr>
          </a:p>
        </p:txBody>
      </p:sp>
      <p:sp>
        <p:nvSpPr>
          <p:cNvPr id="83" name="TextBox 18"/>
          <p:cNvSpPr/>
          <p:nvPr/>
        </p:nvSpPr>
        <p:spPr>
          <a:xfrm>
            <a:off x="1074600" y="8881560"/>
            <a:ext cx="2011680" cy="31464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a:solidFill>
                  <a:srgbClr val="000000"/>
                </a:solidFill>
                <a:latin typeface="Open Sans Bold"/>
                <a:ea typeface="Open Sans Bold"/>
              </a:rPr>
              <a:t>Telephone</a:t>
            </a:r>
            <a:endParaRPr b="0" lang="en-US" sz="1600" spc="-1" strike="noStrike">
              <a:solidFill>
                <a:srgbClr val="000000"/>
              </a:solidFill>
              <a:latin typeface="Arial"/>
            </a:endParaRPr>
          </a:p>
        </p:txBody>
      </p:sp>
      <p:sp>
        <p:nvSpPr>
          <p:cNvPr id="84" name="TextBox 19"/>
          <p:cNvSpPr/>
          <p:nvPr/>
        </p:nvSpPr>
        <p:spPr>
          <a:xfrm>
            <a:off x="3575160" y="9213120"/>
            <a:ext cx="2725200" cy="31464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a:solidFill>
                  <a:srgbClr val="000000"/>
                </a:solidFill>
                <a:latin typeface="Open Sans"/>
                <a:ea typeface="Open Sans"/>
              </a:rPr>
              <a:t>001, Nairobi-Kenya</a:t>
            </a:r>
            <a:endParaRPr b="0" lang="en-US" sz="1600" spc="-1" strike="noStrike">
              <a:solidFill>
                <a:srgbClr val="000000"/>
              </a:solidFill>
              <a:latin typeface="Arial"/>
            </a:endParaRPr>
          </a:p>
        </p:txBody>
      </p:sp>
      <p:sp>
        <p:nvSpPr>
          <p:cNvPr id="85" name="TextBox 20"/>
          <p:cNvSpPr/>
          <p:nvPr/>
        </p:nvSpPr>
        <p:spPr>
          <a:xfrm>
            <a:off x="6824880" y="9213120"/>
            <a:ext cx="2868480" cy="31536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u="sng">
                <a:solidFill>
                  <a:srgbClr val="0000ff"/>
                </a:solidFill>
                <a:uFillTx/>
                <a:latin typeface="Open Sans"/>
                <a:ea typeface="Open Sans"/>
                <a:hlinkClick r:id="rId3"/>
              </a:rPr>
              <a:t>https://expense-tracker-backend-api-endpoints.netlify.app/</a:t>
            </a:r>
            <a:endParaRPr b="0" lang="en-US" sz="1600" spc="-1" strike="noStrike">
              <a:solidFill>
                <a:srgbClr val="000000"/>
              </a:solidFill>
              <a:latin typeface="Arial"/>
            </a:endParaRPr>
          </a:p>
        </p:txBody>
      </p:sp>
      <p:sp>
        <p:nvSpPr>
          <p:cNvPr id="86" name="TextBox 21"/>
          <p:cNvSpPr/>
          <p:nvPr/>
        </p:nvSpPr>
        <p:spPr>
          <a:xfrm>
            <a:off x="3575160" y="8881560"/>
            <a:ext cx="2725200" cy="31464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a:solidFill>
                  <a:srgbClr val="000000"/>
                </a:solidFill>
                <a:latin typeface="Open Sans Bold"/>
                <a:ea typeface="Open Sans Bold"/>
              </a:rPr>
              <a:t>Address</a:t>
            </a:r>
            <a:endParaRPr b="0" lang="en-US" sz="1600" spc="-1" strike="noStrike">
              <a:solidFill>
                <a:srgbClr val="000000"/>
              </a:solidFill>
              <a:latin typeface="Arial"/>
            </a:endParaRPr>
          </a:p>
        </p:txBody>
      </p:sp>
      <p:sp>
        <p:nvSpPr>
          <p:cNvPr id="87" name="TextBox 22"/>
          <p:cNvSpPr/>
          <p:nvPr/>
        </p:nvSpPr>
        <p:spPr>
          <a:xfrm>
            <a:off x="6824880" y="8881560"/>
            <a:ext cx="2868480" cy="314640"/>
          </a:xfrm>
          <a:prstGeom prst="rect">
            <a:avLst/>
          </a:prstGeom>
          <a:noFill/>
          <a:ln w="0">
            <a:noFill/>
          </a:ln>
        </p:spPr>
        <p:style>
          <a:lnRef idx="0"/>
          <a:fillRef idx="0"/>
          <a:effectRef idx="0"/>
          <a:fontRef idx="minor"/>
        </p:style>
        <p:txBody>
          <a:bodyPr lIns="0" rIns="0" tIns="0" bIns="0" anchor="t">
            <a:spAutoFit/>
          </a:bodyPr>
          <a:p>
            <a:pPr algn="just" defTabSz="914400">
              <a:lnSpc>
                <a:spcPts val="2480"/>
              </a:lnSpc>
              <a:tabLst>
                <a:tab algn="l" pos="0"/>
              </a:tabLst>
            </a:pPr>
            <a:r>
              <a:rPr b="0" lang="en-US" sz="1600" spc="-1" strike="noStrike">
                <a:solidFill>
                  <a:srgbClr val="000000"/>
                </a:solidFill>
                <a:latin typeface="Open Sans Bold"/>
                <a:ea typeface="Open Sans Bold"/>
              </a:rPr>
              <a:t>Website</a:t>
            </a:r>
            <a:endParaRPr b="0" lang="en-US" sz="1600" spc="-1" strike="noStrike">
              <a:solidFill>
                <a:srgbClr val="000000"/>
              </a:solidFill>
              <a:latin typeface="Arial"/>
            </a:endParaRPr>
          </a:p>
        </p:txBody>
      </p:sp>
      <p:sp>
        <p:nvSpPr>
          <p:cNvPr id="88" name="TextBox 23"/>
          <p:cNvSpPr/>
          <p:nvPr/>
        </p:nvSpPr>
        <p:spPr>
          <a:xfrm>
            <a:off x="14344560" y="8862480"/>
            <a:ext cx="2868480" cy="393120"/>
          </a:xfrm>
          <a:prstGeom prst="rect">
            <a:avLst/>
          </a:prstGeom>
          <a:noFill/>
          <a:ln w="0">
            <a:noFill/>
          </a:ln>
        </p:spPr>
        <p:style>
          <a:lnRef idx="0"/>
          <a:fillRef idx="0"/>
          <a:effectRef idx="0"/>
          <a:fontRef idx="minor"/>
        </p:style>
        <p:txBody>
          <a:bodyPr lIns="0" rIns="0" tIns="0" bIns="0" anchor="t">
            <a:spAutoFit/>
          </a:bodyPr>
          <a:p>
            <a:pPr algn="r" defTabSz="914400">
              <a:lnSpc>
                <a:spcPts val="3098"/>
              </a:lnSpc>
              <a:tabLst>
                <a:tab algn="l" pos="0"/>
              </a:tabLst>
            </a:pPr>
            <a:r>
              <a:rPr b="0" lang="en-US" sz="2000" spc="-1" strike="noStrike">
                <a:solidFill>
                  <a:srgbClr val="000000"/>
                </a:solidFill>
                <a:latin typeface="Open Sans Bold"/>
                <a:ea typeface="Open Sans Bold"/>
              </a:rPr>
              <a:t>August 16</a:t>
            </a:r>
            <a:endParaRPr b="0" lang="en-US" sz="2000" spc="-1" strike="noStrike">
              <a:solidFill>
                <a:srgbClr val="000000"/>
              </a:solidFill>
              <a:latin typeface="Arial"/>
            </a:endParaRPr>
          </a:p>
        </p:txBody>
      </p:sp>
      <p:sp>
        <p:nvSpPr>
          <p:cNvPr id="89" name="TextBox 24"/>
          <p:cNvSpPr/>
          <p:nvPr/>
        </p:nvSpPr>
        <p:spPr>
          <a:xfrm>
            <a:off x="1690920" y="5508000"/>
            <a:ext cx="8069040" cy="497520"/>
          </a:xfrm>
          <a:prstGeom prst="rect">
            <a:avLst/>
          </a:prstGeom>
          <a:noFill/>
          <a:ln w="0">
            <a:noFill/>
          </a:ln>
        </p:spPr>
        <p:style>
          <a:lnRef idx="0"/>
          <a:fillRef idx="0"/>
          <a:effectRef idx="0"/>
          <a:fontRef idx="minor"/>
        </p:style>
        <p:txBody>
          <a:bodyPr lIns="0" rIns="0" tIns="0" bIns="0" anchor="t">
            <a:spAutoFit/>
          </a:bodyPr>
          <a:p>
            <a:pPr defTabSz="914400">
              <a:lnSpc>
                <a:spcPts val="3920"/>
              </a:lnSpc>
              <a:tabLst>
                <a:tab algn="l" pos="0"/>
              </a:tabLst>
            </a:pPr>
            <a:r>
              <a:rPr b="0" lang="en-US" sz="2800" spc="205" strike="noStrike">
                <a:solidFill>
                  <a:srgbClr val="000000"/>
                </a:solidFill>
                <a:latin typeface="Open Sans Semi-Bold"/>
                <a:ea typeface="Open Sans Semi-Bold"/>
              </a:rPr>
              <a:t>PITCH DECK BUSINESS SOLUTION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1" name="Group 2"/>
          <p:cNvGrpSpPr/>
          <p:nvPr/>
        </p:nvGrpSpPr>
        <p:grpSpPr>
          <a:xfrm>
            <a:off x="778680" y="-180720"/>
            <a:ext cx="7798680" cy="6456600"/>
            <a:chOff x="778680" y="-180720"/>
            <a:chExt cx="7798680" cy="6456600"/>
          </a:xfrm>
        </p:grpSpPr>
        <p:sp>
          <p:nvSpPr>
            <p:cNvPr id="262" name="Freeform 3"/>
            <p:cNvSpPr/>
            <p:nvPr/>
          </p:nvSpPr>
          <p:spPr>
            <a:xfrm>
              <a:off x="778680" y="0"/>
              <a:ext cx="7798680" cy="6275520"/>
            </a:xfrm>
            <a:custGeom>
              <a:avLst/>
              <a:gdLst>
                <a:gd name="textAreaLeft" fmla="*/ 0 w 7798680"/>
                <a:gd name="textAreaRight" fmla="*/ 7799040 w 7798680"/>
                <a:gd name="textAreaTop" fmla="*/ 0 h 6275520"/>
                <a:gd name="textAreaBottom" fmla="*/ 6275880 h 6275520"/>
              </a:gdLst>
              <a:ahLst/>
              <a:rect l="textAreaLeft" t="textAreaTop" r="textAreaRight" b="textAreaBottom"/>
              <a:pathLst>
                <a:path w="2054089" h="1652927">
                  <a:moveTo>
                    <a:pt x="0" y="0"/>
                  </a:moveTo>
                  <a:lnTo>
                    <a:pt x="2054089" y="0"/>
                  </a:lnTo>
                  <a:lnTo>
                    <a:pt x="2054089" y="1652927"/>
                  </a:lnTo>
                  <a:lnTo>
                    <a:pt x="0" y="1652927"/>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3" name="TextBox 4"/>
            <p:cNvSpPr/>
            <p:nvPr/>
          </p:nvSpPr>
          <p:spPr>
            <a:xfrm>
              <a:off x="778680" y="-180720"/>
              <a:ext cx="7798680" cy="645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264" name="Group 5"/>
          <p:cNvGrpSpPr/>
          <p:nvPr/>
        </p:nvGrpSpPr>
        <p:grpSpPr>
          <a:xfrm>
            <a:off x="0" y="8609400"/>
            <a:ext cx="778320" cy="1677240"/>
            <a:chOff x="0" y="8609400"/>
            <a:chExt cx="778320" cy="1677240"/>
          </a:xfrm>
        </p:grpSpPr>
        <p:sp>
          <p:nvSpPr>
            <p:cNvPr id="265" name="Freeform 6"/>
            <p:cNvSpPr/>
            <p:nvPr/>
          </p:nvSpPr>
          <p:spPr>
            <a:xfrm>
              <a:off x="0" y="8790120"/>
              <a:ext cx="778320" cy="1496520"/>
            </a:xfrm>
            <a:custGeom>
              <a:avLst/>
              <a:gdLst>
                <a:gd name="textAreaLeft" fmla="*/ 0 w 778320"/>
                <a:gd name="textAreaRight" fmla="*/ 778680 w 778320"/>
                <a:gd name="textAreaTop" fmla="*/ 0 h 1496520"/>
                <a:gd name="textAreaBottom" fmla="*/ 1496880 h 1496520"/>
              </a:gdLst>
              <a:ahLst/>
              <a:rect l="textAreaLeft" t="textAreaTop" r="textAreaRight" b="textAreaBottom"/>
              <a:pathLst>
                <a:path w="205067" h="394207">
                  <a:moveTo>
                    <a:pt x="0" y="0"/>
                  </a:moveTo>
                  <a:lnTo>
                    <a:pt x="205067" y="0"/>
                  </a:lnTo>
                  <a:lnTo>
                    <a:pt x="205067" y="394207"/>
                  </a:lnTo>
                  <a:lnTo>
                    <a:pt x="0" y="394207"/>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6" name="TextBox 7"/>
            <p:cNvSpPr/>
            <p:nvPr/>
          </p:nvSpPr>
          <p:spPr>
            <a:xfrm>
              <a:off x="0" y="8609400"/>
              <a:ext cx="778320" cy="1677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67" name="AutoShape 8"/>
          <p:cNvSpPr/>
          <p:nvPr/>
        </p:nvSpPr>
        <p:spPr>
          <a:xfrm>
            <a:off x="1359000" y="2418120"/>
            <a:ext cx="1858320" cy="360"/>
          </a:xfrm>
          <a:prstGeom prst="line">
            <a:avLst/>
          </a:prstGeom>
          <a:ln w="76200">
            <a:solidFill>
              <a:srgbClr val="eae4d2"/>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pic>
        <p:nvPicPr>
          <p:cNvPr id="268" name="Picture 9" descr=""/>
          <p:cNvPicPr/>
          <p:nvPr/>
        </p:nvPicPr>
        <p:blipFill>
          <a:blip r:embed="rId1"/>
          <a:stretch/>
        </p:blipFill>
        <p:spPr>
          <a:xfrm>
            <a:off x="8654400" y="-90000"/>
            <a:ext cx="9387000" cy="6444000"/>
          </a:xfrm>
          <a:prstGeom prst="rect">
            <a:avLst/>
          </a:prstGeom>
          <a:ln w="0">
            <a:noFill/>
          </a:ln>
        </p:spPr>
      </p:pic>
      <p:grpSp>
        <p:nvGrpSpPr>
          <p:cNvPr id="269" name="Group 10"/>
          <p:cNvGrpSpPr/>
          <p:nvPr/>
        </p:nvGrpSpPr>
        <p:grpSpPr>
          <a:xfrm>
            <a:off x="778680" y="6275880"/>
            <a:ext cx="7798680" cy="4010760"/>
            <a:chOff x="778680" y="6275880"/>
            <a:chExt cx="7798680" cy="4010760"/>
          </a:xfrm>
        </p:grpSpPr>
        <p:pic>
          <p:nvPicPr>
            <p:cNvPr id="270" name="Picture 11" descr=""/>
            <p:cNvPicPr/>
            <p:nvPr/>
          </p:nvPicPr>
          <p:blipFill>
            <a:blip r:embed="rId2"/>
            <a:srcRect l="0" t="6779" r="0" b="6779"/>
            <a:stretch/>
          </p:blipFill>
          <p:spPr>
            <a:xfrm>
              <a:off x="778680" y="6275880"/>
              <a:ext cx="7798680" cy="4010760"/>
            </a:xfrm>
            <a:prstGeom prst="rect">
              <a:avLst/>
            </a:prstGeom>
            <a:ln w="0">
              <a:noFill/>
            </a:ln>
          </p:spPr>
        </p:pic>
      </p:grpSp>
      <p:grpSp>
        <p:nvGrpSpPr>
          <p:cNvPr id="271" name="Group 12"/>
          <p:cNvGrpSpPr/>
          <p:nvPr/>
        </p:nvGrpSpPr>
        <p:grpSpPr>
          <a:xfrm>
            <a:off x="8916840" y="5908680"/>
            <a:ext cx="738000" cy="738000"/>
            <a:chOff x="8916840" y="5908680"/>
            <a:chExt cx="738000" cy="738000"/>
          </a:xfrm>
        </p:grpSpPr>
        <p:sp>
          <p:nvSpPr>
            <p:cNvPr id="272" name="Freeform 13"/>
            <p:cNvSpPr/>
            <p:nvPr/>
          </p:nvSpPr>
          <p:spPr>
            <a:xfrm>
              <a:off x="8916840" y="5908680"/>
              <a:ext cx="738000" cy="738000"/>
            </a:xfrm>
            <a:custGeom>
              <a:avLst/>
              <a:gdLst>
                <a:gd name="textAreaLeft" fmla="*/ 0 w 738000"/>
                <a:gd name="textAreaRight" fmla="*/ 738360 w 738000"/>
                <a:gd name="textAreaTop" fmla="*/ 0 h 738000"/>
                <a:gd name="textAreaBottom" fmla="*/ 738360 h 7380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73" name="TextBox 14"/>
            <p:cNvSpPr/>
            <p:nvPr/>
          </p:nvSpPr>
          <p:spPr>
            <a:xfrm>
              <a:off x="8986320" y="5934600"/>
              <a:ext cx="599760" cy="642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74" name="TextBox 15"/>
          <p:cNvSpPr/>
          <p:nvPr/>
        </p:nvSpPr>
        <p:spPr>
          <a:xfrm>
            <a:off x="1359000" y="562320"/>
            <a:ext cx="654300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ffffff"/>
                </a:solidFill>
                <a:latin typeface="Inter Bold"/>
                <a:ea typeface="Inter Bold"/>
              </a:rPr>
              <a:t>STATISTIC</a:t>
            </a:r>
            <a:endParaRPr b="0" lang="en-US" sz="7200" spc="-1" strike="noStrike">
              <a:solidFill>
                <a:srgbClr val="000000"/>
              </a:solidFill>
              <a:latin typeface="Arial"/>
            </a:endParaRPr>
          </a:p>
        </p:txBody>
      </p:sp>
      <p:sp>
        <p:nvSpPr>
          <p:cNvPr id="275" name="TextBox 16"/>
          <p:cNvSpPr/>
          <p:nvPr/>
        </p:nvSpPr>
        <p:spPr>
          <a:xfrm>
            <a:off x="1368720" y="1556640"/>
            <a:ext cx="653364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ffffff"/>
                </a:solidFill>
                <a:latin typeface="Open Sans Semi-Bold"/>
                <a:ea typeface="Open Sans Semi-Bold"/>
              </a:rPr>
              <a:t>CLIENT’S SATISFACTION</a:t>
            </a:r>
            <a:endParaRPr b="0" lang="en-US" sz="2400" spc="-1" strike="noStrike">
              <a:solidFill>
                <a:srgbClr val="000000"/>
              </a:solidFill>
              <a:latin typeface="Arial"/>
            </a:endParaRPr>
          </a:p>
        </p:txBody>
      </p:sp>
      <p:sp>
        <p:nvSpPr>
          <p:cNvPr id="276" name="TextBox 17"/>
          <p:cNvSpPr/>
          <p:nvPr/>
        </p:nvSpPr>
        <p:spPr>
          <a:xfrm>
            <a:off x="1368720" y="3021840"/>
            <a:ext cx="6533640" cy="2165040"/>
          </a:xfrm>
          <a:prstGeom prst="rect">
            <a:avLst/>
          </a:prstGeom>
          <a:noFill/>
          <a:ln w="0">
            <a:noFill/>
          </a:ln>
        </p:spPr>
        <p:style>
          <a:lnRef idx="0"/>
          <a:fillRef idx="0"/>
          <a:effectRef idx="0"/>
          <a:fontRef idx="minor"/>
        </p:style>
        <p:txBody>
          <a:bodyPr lIns="0" rIns="0" tIns="0" bIns="0" anchor="t">
            <a:spAutoFit/>
          </a:bodyPr>
          <a:p>
            <a:pPr algn="just" defTabSz="914400">
              <a:lnSpc>
                <a:spcPts val="3410"/>
              </a:lnSpc>
              <a:tabLst>
                <a:tab algn="l" pos="0"/>
              </a:tabLst>
            </a:pPr>
            <a:r>
              <a:rPr b="0" lang="en-US" sz="2200" spc="-1" strike="noStrike">
                <a:solidFill>
                  <a:srgbClr val="ffffff"/>
                </a:solidFill>
                <a:latin typeface="Open Sans"/>
                <a:ea typeface="Open Sans"/>
              </a:rPr>
              <a:t>Client satisfaction is crucial for any tech company, including Andanje Softwares, as it drives repeat business, referrals, and overall success. Here’s a comprehensive approach to ensuring client satisfaction:</a:t>
            </a:r>
            <a:endParaRPr b="0" lang="en-US" sz="2200" spc="-1" strike="noStrike">
              <a:solidFill>
                <a:srgbClr val="000000"/>
              </a:solidFill>
              <a:latin typeface="Arial"/>
            </a:endParaRPr>
          </a:p>
        </p:txBody>
      </p:sp>
      <p:grpSp>
        <p:nvGrpSpPr>
          <p:cNvPr id="277" name="Group 18"/>
          <p:cNvGrpSpPr/>
          <p:nvPr/>
        </p:nvGrpSpPr>
        <p:grpSpPr>
          <a:xfrm>
            <a:off x="15357600" y="7637040"/>
            <a:ext cx="4136400" cy="4136400"/>
            <a:chOff x="15357600" y="7637040"/>
            <a:chExt cx="4136400" cy="4136400"/>
          </a:xfrm>
        </p:grpSpPr>
        <p:sp>
          <p:nvSpPr>
            <p:cNvPr id="278" name="Freeform 19"/>
            <p:cNvSpPr/>
            <p:nvPr/>
          </p:nvSpPr>
          <p:spPr>
            <a:xfrm>
              <a:off x="15357600" y="7637040"/>
              <a:ext cx="4136400" cy="4136400"/>
            </a:xfrm>
            <a:custGeom>
              <a:avLst/>
              <a:gdLst>
                <a:gd name="textAreaLeft" fmla="*/ 0 w 4136400"/>
                <a:gd name="textAreaRight" fmla="*/ 4136760 w 4136400"/>
                <a:gd name="textAreaTop" fmla="*/ 0 h 4136400"/>
                <a:gd name="textAreaBottom" fmla="*/ 4136760 h 41364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9" name="TextBox 20"/>
            <p:cNvSpPr/>
            <p:nvPr/>
          </p:nvSpPr>
          <p:spPr>
            <a:xfrm>
              <a:off x="15745680" y="7782480"/>
              <a:ext cx="3360960" cy="3603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80" name="TextBox 21"/>
          <p:cNvSpPr/>
          <p:nvPr/>
        </p:nvSpPr>
        <p:spPr>
          <a:xfrm>
            <a:off x="8916840" y="6873840"/>
            <a:ext cx="7657560" cy="3510360"/>
          </a:xfrm>
          <a:prstGeom prst="rect">
            <a:avLst/>
          </a:prstGeom>
          <a:noFill/>
          <a:ln w="0">
            <a:noFill/>
          </a:ln>
        </p:spPr>
        <p:style>
          <a:lnRef idx="0"/>
          <a:fillRef idx="0"/>
          <a:effectRef idx="0"/>
          <a:fontRef idx="minor"/>
        </p:style>
        <p:txBody>
          <a:bodyPr lIns="0" rIns="0" tIns="0" bIns="0" anchor="t">
            <a:spAutoFit/>
          </a:bodyPr>
          <a:p>
            <a:pPr algn="just" defTabSz="914400">
              <a:lnSpc>
                <a:spcPts val="3455"/>
              </a:lnSpc>
            </a:pPr>
            <a:r>
              <a:rPr b="0" lang="en-US" sz="2470" spc="-1" strike="noStrike">
                <a:solidFill>
                  <a:srgbClr val="000000"/>
                </a:solidFill>
                <a:latin typeface="Open Sans"/>
                <a:ea typeface="Open Sans"/>
              </a:rPr>
              <a:t>Delivering Quality Solutions</a:t>
            </a:r>
            <a:endParaRPr b="0" lang="en-US" sz="2470" spc="-1" strike="noStrike">
              <a:solidFill>
                <a:srgbClr val="000000"/>
              </a:solidFill>
              <a:latin typeface="Arial"/>
            </a:endParaRPr>
          </a:p>
          <a:p>
            <a:pPr lvl="1" marL="533160" indent="-266400" algn="just" defTabSz="914400">
              <a:lnSpc>
                <a:spcPts val="3455"/>
              </a:lnSpc>
              <a:buClr>
                <a:srgbClr val="000000"/>
              </a:buClr>
              <a:buFont typeface="Arial"/>
              <a:buChar char="•"/>
            </a:pPr>
            <a:r>
              <a:rPr b="0" lang="en-US" sz="2470" spc="-1" strike="noStrike">
                <a:solidFill>
                  <a:srgbClr val="000000"/>
                </a:solidFill>
                <a:latin typeface="Open Sans"/>
                <a:ea typeface="Open Sans"/>
              </a:rPr>
              <a:t>High Standards: Adhere to best practices in software development, including rigorous testing and quality assurance.</a:t>
            </a:r>
            <a:endParaRPr b="0" lang="en-US" sz="2470" spc="-1" strike="noStrike">
              <a:solidFill>
                <a:srgbClr val="000000"/>
              </a:solidFill>
              <a:latin typeface="Arial"/>
            </a:endParaRPr>
          </a:p>
          <a:p>
            <a:pPr lvl="1" marL="533160" indent="-266400" algn="just" defTabSz="914400">
              <a:lnSpc>
                <a:spcPts val="3455"/>
              </a:lnSpc>
              <a:buClr>
                <a:srgbClr val="000000"/>
              </a:buClr>
              <a:buFont typeface="Arial"/>
              <a:buChar char="•"/>
            </a:pPr>
            <a:r>
              <a:rPr b="0" lang="en-US" sz="2470" spc="-1" strike="noStrike">
                <a:solidFill>
                  <a:srgbClr val="000000"/>
                </a:solidFill>
                <a:latin typeface="Open Sans"/>
                <a:ea typeface="Open Sans"/>
              </a:rPr>
              <a:t>Innovative Technology: Utilize the latest technologies and methodologies to deliver cutting-edge solutions.</a:t>
            </a:r>
            <a:endParaRPr b="0" lang="en-US" sz="2470" spc="-1" strike="noStrike">
              <a:solidFill>
                <a:srgbClr val="000000"/>
              </a:solidFill>
              <a:latin typeface="Arial"/>
            </a:endParaRPr>
          </a:p>
          <a:p>
            <a:pPr algn="just" defTabSz="914400">
              <a:lnSpc>
                <a:spcPts val="3455"/>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81" name="Group 2"/>
          <p:cNvGrpSpPr/>
          <p:nvPr/>
        </p:nvGrpSpPr>
        <p:grpSpPr>
          <a:xfrm>
            <a:off x="0" y="276840"/>
            <a:ext cx="18287640" cy="1675800"/>
            <a:chOff x="0" y="276840"/>
            <a:chExt cx="18287640" cy="1675800"/>
          </a:xfrm>
        </p:grpSpPr>
        <p:sp>
          <p:nvSpPr>
            <p:cNvPr id="282" name="Freeform 3"/>
            <p:cNvSpPr/>
            <p:nvPr/>
          </p:nvSpPr>
          <p:spPr>
            <a:xfrm>
              <a:off x="0" y="457560"/>
              <a:ext cx="18287640" cy="1495080"/>
            </a:xfrm>
            <a:custGeom>
              <a:avLst/>
              <a:gdLst>
                <a:gd name="textAreaLeft" fmla="*/ 0 w 18287640"/>
                <a:gd name="textAreaRight" fmla="*/ 18288000 w 18287640"/>
                <a:gd name="textAreaTop" fmla="*/ 0 h 1495080"/>
                <a:gd name="textAreaBottom" fmla="*/ 1495440 h 1495080"/>
              </a:gdLst>
              <a:ahLst/>
              <a:rect l="textAreaLeft" t="textAreaTop" r="textAreaRight" b="textAreaBottom"/>
              <a:pathLst>
                <a:path w="4816592" h="393857">
                  <a:moveTo>
                    <a:pt x="0" y="0"/>
                  </a:moveTo>
                  <a:lnTo>
                    <a:pt x="4816592" y="0"/>
                  </a:lnTo>
                  <a:lnTo>
                    <a:pt x="4816592" y="393857"/>
                  </a:lnTo>
                  <a:lnTo>
                    <a:pt x="0" y="393857"/>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3" name="TextBox 4"/>
            <p:cNvSpPr/>
            <p:nvPr/>
          </p:nvSpPr>
          <p:spPr>
            <a:xfrm>
              <a:off x="0" y="276840"/>
              <a:ext cx="18287640" cy="167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84" name="TextBox 5"/>
          <p:cNvSpPr/>
          <p:nvPr/>
        </p:nvSpPr>
        <p:spPr>
          <a:xfrm>
            <a:off x="839880" y="765000"/>
            <a:ext cx="814752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ffffff"/>
                </a:solidFill>
                <a:latin typeface="Inter Bold"/>
                <a:ea typeface="Inter Bold"/>
              </a:rPr>
              <a:t>STATISTIC</a:t>
            </a:r>
            <a:endParaRPr b="0" lang="en-US" sz="7200" spc="-1" strike="noStrike">
              <a:solidFill>
                <a:srgbClr val="000000"/>
              </a:solidFill>
              <a:latin typeface="Arial"/>
            </a:endParaRPr>
          </a:p>
        </p:txBody>
      </p:sp>
      <p:pic>
        <p:nvPicPr>
          <p:cNvPr id="285" name="Picture 6" descr=""/>
          <p:cNvPicPr/>
          <p:nvPr/>
        </p:nvPicPr>
        <p:blipFill>
          <a:blip r:embed="rId1"/>
          <a:stretch/>
        </p:blipFill>
        <p:spPr>
          <a:xfrm>
            <a:off x="106920" y="1744560"/>
            <a:ext cx="8794080" cy="6200640"/>
          </a:xfrm>
          <a:prstGeom prst="rect">
            <a:avLst/>
          </a:prstGeom>
          <a:ln w="0">
            <a:noFill/>
          </a:ln>
        </p:spPr>
      </p:pic>
      <p:pic>
        <p:nvPicPr>
          <p:cNvPr id="286" name="Picture 7" descr=""/>
          <p:cNvPicPr/>
          <p:nvPr/>
        </p:nvPicPr>
        <p:blipFill>
          <a:blip r:embed="rId2"/>
          <a:stretch/>
        </p:blipFill>
        <p:spPr>
          <a:xfrm>
            <a:off x="8670960" y="1686960"/>
            <a:ext cx="9487800" cy="6316200"/>
          </a:xfrm>
          <a:prstGeom prst="rect">
            <a:avLst/>
          </a:prstGeom>
          <a:ln w="0">
            <a:noFill/>
          </a:ln>
        </p:spPr>
      </p:pic>
      <p:sp>
        <p:nvSpPr>
          <p:cNvPr id="287" name="TextBox 8"/>
          <p:cNvSpPr/>
          <p:nvPr/>
        </p:nvSpPr>
        <p:spPr>
          <a:xfrm>
            <a:off x="839880" y="8303760"/>
            <a:ext cx="7328520" cy="1314000"/>
          </a:xfrm>
          <a:prstGeom prst="rect">
            <a:avLst/>
          </a:prstGeom>
          <a:noFill/>
          <a:ln w="0">
            <a:noFill/>
          </a:ln>
        </p:spPr>
        <p:style>
          <a:lnRef idx="0"/>
          <a:fillRef idx="0"/>
          <a:effectRef idx="0"/>
          <a:fontRef idx="minor"/>
        </p:style>
        <p:txBody>
          <a:bodyPr lIns="0" rIns="0" tIns="0" bIns="0" anchor="t">
            <a:spAutoFit/>
          </a:bodyPr>
          <a:p>
            <a:pPr algn="just" defTabSz="914400">
              <a:lnSpc>
                <a:spcPts val="3450"/>
              </a:lnSpc>
              <a:tabLst>
                <a:tab algn="l" pos="0"/>
              </a:tabLst>
            </a:pPr>
            <a:r>
              <a:rPr b="0" lang="en-US" sz="2300" spc="-1" strike="noStrike">
                <a:solidFill>
                  <a:srgbClr val="000000"/>
                </a:solidFill>
                <a:latin typeface="Open Sans"/>
                <a:ea typeface="Open Sans"/>
              </a:rPr>
              <a:t>An impressive client satisfaction rate underscores our unwavering commitment to delivering exceptional service and exceeding expectations.</a:t>
            </a:r>
            <a:endParaRPr b="0" lang="en-US" sz="2300" spc="-1" strike="noStrike">
              <a:solidFill>
                <a:srgbClr val="000000"/>
              </a:solidFill>
              <a:latin typeface="Arial"/>
            </a:endParaRPr>
          </a:p>
        </p:txBody>
      </p:sp>
      <p:grpSp>
        <p:nvGrpSpPr>
          <p:cNvPr id="288" name="Group 9"/>
          <p:cNvGrpSpPr/>
          <p:nvPr/>
        </p:nvGrpSpPr>
        <p:grpSpPr>
          <a:xfrm>
            <a:off x="15357600" y="7637040"/>
            <a:ext cx="4136400" cy="4136400"/>
            <a:chOff x="15357600" y="7637040"/>
            <a:chExt cx="4136400" cy="4136400"/>
          </a:xfrm>
        </p:grpSpPr>
        <p:sp>
          <p:nvSpPr>
            <p:cNvPr id="289" name="Freeform 10"/>
            <p:cNvSpPr/>
            <p:nvPr/>
          </p:nvSpPr>
          <p:spPr>
            <a:xfrm>
              <a:off x="15357600" y="7637040"/>
              <a:ext cx="4136400" cy="4136400"/>
            </a:xfrm>
            <a:custGeom>
              <a:avLst/>
              <a:gdLst>
                <a:gd name="textAreaLeft" fmla="*/ 0 w 4136400"/>
                <a:gd name="textAreaRight" fmla="*/ 4136760 w 4136400"/>
                <a:gd name="textAreaTop" fmla="*/ 0 h 4136400"/>
                <a:gd name="textAreaBottom" fmla="*/ 4136760 h 41364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0" name="TextBox 11"/>
            <p:cNvSpPr/>
            <p:nvPr/>
          </p:nvSpPr>
          <p:spPr>
            <a:xfrm>
              <a:off x="15745680" y="7782480"/>
              <a:ext cx="3360960" cy="3603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91" name="TextBox 12"/>
          <p:cNvSpPr/>
          <p:nvPr/>
        </p:nvSpPr>
        <p:spPr>
          <a:xfrm>
            <a:off x="9461520" y="8303760"/>
            <a:ext cx="7906320" cy="1314000"/>
          </a:xfrm>
          <a:prstGeom prst="rect">
            <a:avLst/>
          </a:prstGeom>
          <a:noFill/>
          <a:ln w="0">
            <a:noFill/>
          </a:ln>
        </p:spPr>
        <p:style>
          <a:lnRef idx="0"/>
          <a:fillRef idx="0"/>
          <a:effectRef idx="0"/>
          <a:fontRef idx="minor"/>
        </p:style>
        <p:txBody>
          <a:bodyPr lIns="0" rIns="0" tIns="0" bIns="0" anchor="t">
            <a:spAutoFit/>
          </a:bodyPr>
          <a:p>
            <a:pPr algn="just" defTabSz="914400">
              <a:lnSpc>
                <a:spcPts val="3450"/>
              </a:lnSpc>
              <a:tabLst>
                <a:tab algn="l" pos="0"/>
              </a:tabLst>
            </a:pPr>
            <a:r>
              <a:rPr b="0" lang="en-US" sz="2300" spc="-1" strike="noStrike">
                <a:solidFill>
                  <a:srgbClr val="000000"/>
                </a:solidFill>
                <a:latin typeface="Open Sans"/>
                <a:ea typeface="Open Sans"/>
              </a:rPr>
              <a:t>Our remarkable client repeat order rate of 123 times are testament to the quality of our products/services and the trust our clients place in our ability.</a:t>
            </a:r>
            <a:endParaRPr b="0" lang="en-US" sz="2300" spc="-1" strike="noStrike">
              <a:solidFill>
                <a:srgbClr val="000000"/>
              </a:solidFill>
              <a:latin typeface="Arial"/>
            </a:endParaRPr>
          </a:p>
        </p:txBody>
      </p:sp>
      <p:sp>
        <p:nvSpPr>
          <p:cNvPr id="292" name="TextBox 13"/>
          <p:cNvSpPr/>
          <p:nvPr/>
        </p:nvSpPr>
        <p:spPr>
          <a:xfrm>
            <a:off x="839880" y="7822440"/>
            <a:ext cx="732852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pPr>
            <a:r>
              <a:rPr b="0" lang="en-US" sz="2400" spc="-1" strike="noStrike">
                <a:solidFill>
                  <a:srgbClr val="000000"/>
                </a:solidFill>
                <a:latin typeface="Inter Ultra-Bold"/>
                <a:ea typeface="Inter Ultra-Bold"/>
              </a:rPr>
              <a:t>Our Customer’s Satisfaction</a:t>
            </a:r>
            <a:endParaRPr b="0" lang="en-US" sz="2400" spc="-1" strike="noStrike">
              <a:solidFill>
                <a:srgbClr val="000000"/>
              </a:solidFill>
              <a:latin typeface="Arial"/>
            </a:endParaRPr>
          </a:p>
        </p:txBody>
      </p:sp>
      <p:sp>
        <p:nvSpPr>
          <p:cNvPr id="293" name="TextBox 14"/>
          <p:cNvSpPr/>
          <p:nvPr/>
        </p:nvSpPr>
        <p:spPr>
          <a:xfrm>
            <a:off x="9461520" y="7822440"/>
            <a:ext cx="790632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pPr>
            <a:r>
              <a:rPr b="0" lang="en-US" sz="2400" spc="-1" strike="noStrike">
                <a:solidFill>
                  <a:srgbClr val="000000"/>
                </a:solidFill>
                <a:latin typeface="Inter Ultra-Bold"/>
                <a:ea typeface="Inter Ultra-Bold"/>
              </a:rPr>
              <a:t>Repeat Order Rate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Picture 2" descr=""/>
          <p:cNvPicPr/>
          <p:nvPr/>
        </p:nvPicPr>
        <p:blipFill>
          <a:blip r:embed="rId1"/>
          <a:stretch/>
        </p:blipFill>
        <p:spPr>
          <a:xfrm>
            <a:off x="186480" y="2105640"/>
            <a:ext cx="7956360" cy="7956360"/>
          </a:xfrm>
          <a:prstGeom prst="rect">
            <a:avLst/>
          </a:prstGeom>
          <a:ln w="0">
            <a:noFill/>
          </a:ln>
        </p:spPr>
      </p:pic>
      <p:grpSp>
        <p:nvGrpSpPr>
          <p:cNvPr id="295" name="Group 3"/>
          <p:cNvGrpSpPr/>
          <p:nvPr/>
        </p:nvGrpSpPr>
        <p:grpSpPr>
          <a:xfrm>
            <a:off x="8510760" y="276840"/>
            <a:ext cx="9776880" cy="1675800"/>
            <a:chOff x="8510760" y="276840"/>
            <a:chExt cx="9776880" cy="1675800"/>
          </a:xfrm>
        </p:grpSpPr>
        <p:sp>
          <p:nvSpPr>
            <p:cNvPr id="296" name="Freeform 4"/>
            <p:cNvSpPr/>
            <p:nvPr/>
          </p:nvSpPr>
          <p:spPr>
            <a:xfrm>
              <a:off x="8510760" y="457560"/>
              <a:ext cx="9776880" cy="1495080"/>
            </a:xfrm>
            <a:custGeom>
              <a:avLst/>
              <a:gdLst>
                <a:gd name="textAreaLeft" fmla="*/ 0 w 9776880"/>
                <a:gd name="textAreaRight" fmla="*/ 9777240 w 9776880"/>
                <a:gd name="textAreaTop" fmla="*/ 0 h 1495080"/>
                <a:gd name="textAreaBottom" fmla="*/ 1495440 h 1495080"/>
              </a:gdLst>
              <a:ahLst/>
              <a:rect l="textAreaLeft" t="textAreaTop" r="textAreaRight" b="textAreaBottom"/>
              <a:pathLst>
                <a:path w="2575047" h="393857">
                  <a:moveTo>
                    <a:pt x="0" y="0"/>
                  </a:moveTo>
                  <a:lnTo>
                    <a:pt x="2575047" y="0"/>
                  </a:lnTo>
                  <a:lnTo>
                    <a:pt x="2575047" y="393857"/>
                  </a:lnTo>
                  <a:lnTo>
                    <a:pt x="0" y="393857"/>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7" name="TextBox 5"/>
            <p:cNvSpPr/>
            <p:nvPr/>
          </p:nvSpPr>
          <p:spPr>
            <a:xfrm>
              <a:off x="8510760" y="276840"/>
              <a:ext cx="9776880" cy="167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98" name="Freeform 6"/>
          <p:cNvSpPr/>
          <p:nvPr/>
        </p:nvSpPr>
        <p:spPr>
          <a:xfrm>
            <a:off x="14030280" y="963360"/>
            <a:ext cx="586080" cy="483480"/>
          </a:xfrm>
          <a:custGeom>
            <a:avLst/>
            <a:gdLst>
              <a:gd name="textAreaLeft" fmla="*/ 0 w 586080"/>
              <a:gd name="textAreaRight" fmla="*/ 586440 w 586080"/>
              <a:gd name="textAreaTop" fmla="*/ 0 h 483480"/>
              <a:gd name="textAreaBottom" fmla="*/ 483840 h 483480"/>
            </a:gdLst>
            <a:ahLst/>
            <a:rect l="textAreaLeft" t="textAreaTop" r="textAreaRight" b="textAreaBottom"/>
            <a:pathLst>
              <a:path w="586293" h="483692">
                <a:moveTo>
                  <a:pt x="0" y="0"/>
                </a:moveTo>
                <a:lnTo>
                  <a:pt x="586293" y="0"/>
                </a:lnTo>
                <a:lnTo>
                  <a:pt x="586293" y="483692"/>
                </a:lnTo>
                <a:lnTo>
                  <a:pt x="0" y="483692"/>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299" name="Group 7"/>
          <p:cNvGrpSpPr/>
          <p:nvPr/>
        </p:nvGrpSpPr>
        <p:grpSpPr>
          <a:xfrm>
            <a:off x="15517080" y="7066080"/>
            <a:ext cx="4384080" cy="4384080"/>
            <a:chOff x="15517080" y="7066080"/>
            <a:chExt cx="4384080" cy="4384080"/>
          </a:xfrm>
        </p:grpSpPr>
        <p:sp>
          <p:nvSpPr>
            <p:cNvPr id="300" name="Freeform 8"/>
            <p:cNvSpPr/>
            <p:nvPr/>
          </p:nvSpPr>
          <p:spPr>
            <a:xfrm>
              <a:off x="15517080" y="7066080"/>
              <a:ext cx="4384080" cy="4384080"/>
            </a:xfrm>
            <a:custGeom>
              <a:avLst/>
              <a:gdLst>
                <a:gd name="textAreaLeft" fmla="*/ 0 w 4384080"/>
                <a:gd name="textAreaRight" fmla="*/ 4384440 w 4384080"/>
                <a:gd name="textAreaTop" fmla="*/ 0 h 4384080"/>
                <a:gd name="textAreaBottom" fmla="*/ 4384440 h 43840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1" name="TextBox 9"/>
            <p:cNvSpPr/>
            <p:nvPr/>
          </p:nvSpPr>
          <p:spPr>
            <a:xfrm>
              <a:off x="15928200" y="7220160"/>
              <a:ext cx="3562200" cy="38188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aphicFrame>
        <p:nvGraphicFramePr>
          <p:cNvPr id="302" name="Table 10"/>
          <p:cNvGraphicFramePr/>
          <p:nvPr/>
        </p:nvGraphicFramePr>
        <p:xfrm>
          <a:off x="8510760" y="5627160"/>
          <a:ext cx="8748000" cy="3771720"/>
        </p:xfrm>
        <a:graphic>
          <a:graphicData uri="http://schemas.openxmlformats.org/drawingml/2006/table">
            <a:tbl>
              <a:tblPr/>
              <a:tblGrid>
                <a:gridCol w="2469600"/>
                <a:gridCol w="6278400"/>
              </a:tblGrid>
              <a:tr h="1885680">
                <a:tc>
                  <a:txBody>
                    <a:bodyPr lIns="190440" rIns="190440" tIns="190440" bIns="190440" anchor="ctr">
                      <a:noAutofit/>
                    </a:bodyPr>
                    <a:p>
                      <a:pPr algn="ctr" defTabSz="914400">
                        <a:lnSpc>
                          <a:spcPts val="8399"/>
                        </a:lnSpc>
                      </a:pPr>
                      <a:r>
                        <a:rPr b="0" lang="en-US" sz="6000" spc="-1" strike="noStrike">
                          <a:solidFill>
                            <a:srgbClr val="ffffff"/>
                          </a:solidFill>
                          <a:latin typeface="Inter Bold"/>
                          <a:ea typeface="Inter Bold"/>
                        </a:rPr>
                        <a:t>90%</a:t>
                      </a:r>
                      <a:endParaRPr b="0" lang="en-US" sz="6000" spc="-1" strike="noStrike">
                        <a:solidFill>
                          <a:srgbClr val="ffffff"/>
                        </a:solidFill>
                        <a:latin typeface="Arial"/>
                      </a:endParaRPr>
                    </a:p>
                  </a:txBody>
                  <a:tcPr anchor="ctr" marL="190440" marR="190440">
                    <a:lnL>
                      <a:noFill/>
                    </a:lnL>
                    <a:lnR>
                      <a:noFill/>
                    </a:lnR>
                    <a:lnT>
                      <a:noFill/>
                    </a:lnT>
                    <a:lnB>
                      <a:noFill/>
                    </a:lnB>
                    <a:solidFill>
                      <a:srgbClr val="17726d"/>
                    </a:solidFill>
                  </a:tcPr>
                </a:tc>
                <a:tc>
                  <a:txBody>
                    <a:bodyPr lIns="190440" rIns="190440" tIns="190440" bIns="190440" anchor="ctr">
                      <a:noAutofit/>
                    </a:bodyPr>
                    <a:p>
                      <a:pPr defTabSz="914400">
                        <a:lnSpc>
                          <a:spcPts val="3359"/>
                        </a:lnSpc>
                      </a:pPr>
                      <a:r>
                        <a:rPr b="0" lang="en-US" sz="2400" spc="-1" strike="noStrike">
                          <a:solidFill>
                            <a:srgbClr val="000000"/>
                          </a:solidFill>
                          <a:latin typeface="Open Sans Semi-Bold"/>
                          <a:ea typeface="Open Sans Semi-Bold"/>
                        </a:rPr>
                        <a:t>Our client loyalty speaks volumes as evidenced by a robust repeat order rate</a:t>
                      </a:r>
                      <a:endParaRPr b="0" lang="en-US" sz="2400" spc="-1" strike="noStrike">
                        <a:solidFill>
                          <a:srgbClr val="000000"/>
                        </a:solidFill>
                        <a:latin typeface="Arial"/>
                      </a:endParaRPr>
                    </a:p>
                  </a:txBody>
                  <a:tcPr anchor="ctr" marL="190440" marR="190440">
                    <a:lnL w="38160">
                      <a:solidFill>
                        <a:srgbClr val="000000"/>
                      </a:solidFill>
                      <a:prstDash val="solid"/>
                    </a:lnL>
                    <a:lnR w="38160">
                      <a:solidFill>
                        <a:srgbClr val="000000"/>
                      </a:solidFill>
                      <a:prstDash val="solid"/>
                    </a:lnR>
                    <a:lnT w="38160">
                      <a:solidFill>
                        <a:srgbClr val="000000"/>
                      </a:solidFill>
                      <a:prstDash val="solid"/>
                    </a:lnT>
                    <a:lnB w="38160">
                      <a:solidFill>
                        <a:srgbClr val="000000"/>
                      </a:solidFill>
                      <a:prstDash val="solid"/>
                    </a:lnB>
                    <a:noFill/>
                  </a:tcPr>
                </a:tc>
              </a:tr>
              <a:tr h="1885680">
                <a:tc>
                  <a:txBody>
                    <a:bodyPr lIns="190440" rIns="190440" tIns="190440" bIns="190440" anchor="ctr">
                      <a:noAutofit/>
                    </a:bodyPr>
                    <a:p>
                      <a:pPr algn="ctr" defTabSz="914400">
                        <a:lnSpc>
                          <a:spcPts val="8399"/>
                        </a:lnSpc>
                      </a:pPr>
                      <a:r>
                        <a:rPr b="0" lang="en-US" sz="6000" spc="-1" strike="noStrike">
                          <a:solidFill>
                            <a:srgbClr val="000000"/>
                          </a:solidFill>
                          <a:latin typeface="Inter Bold"/>
                          <a:ea typeface="Inter Bold"/>
                        </a:rPr>
                        <a:t>99%</a:t>
                      </a:r>
                      <a:endParaRPr b="0" lang="en-US" sz="6000" spc="-1" strike="noStrike">
                        <a:solidFill>
                          <a:srgbClr val="000000"/>
                        </a:solidFill>
                        <a:latin typeface="Arial"/>
                      </a:endParaRPr>
                    </a:p>
                  </a:txBody>
                  <a:tcPr anchor="ctr" marL="190440" marR="190440">
                    <a:lnL>
                      <a:noFill/>
                    </a:lnL>
                    <a:lnR>
                      <a:noFill/>
                    </a:lnR>
                    <a:lnT>
                      <a:noFill/>
                    </a:lnT>
                    <a:lnB>
                      <a:noFill/>
                    </a:lnB>
                    <a:solidFill>
                      <a:srgbClr val="eae4d2"/>
                    </a:solidFill>
                  </a:tcPr>
                </a:tc>
                <a:tc>
                  <a:txBody>
                    <a:bodyPr lIns="190440" rIns="190440" tIns="190440" bIns="190440" anchor="ctr">
                      <a:noAutofit/>
                    </a:bodyPr>
                    <a:p>
                      <a:pPr defTabSz="914400">
                        <a:lnSpc>
                          <a:spcPts val="3359"/>
                        </a:lnSpc>
                      </a:pPr>
                      <a:r>
                        <a:rPr b="0" lang="en-US" sz="2400" spc="-1" strike="noStrike">
                          <a:solidFill>
                            <a:srgbClr val="000000"/>
                          </a:solidFill>
                          <a:latin typeface="Open Sans Semi-Bold"/>
                          <a:ea typeface="Open Sans Semi-Bold"/>
                        </a:rPr>
                        <a:t>Our paramount focus on client satisfaction is the bedrock of our agency's success.</a:t>
                      </a:r>
                      <a:endParaRPr b="0" lang="en-US" sz="2400" spc="-1" strike="noStrike">
                        <a:solidFill>
                          <a:srgbClr val="000000"/>
                        </a:solidFill>
                        <a:latin typeface="Arial"/>
                      </a:endParaRPr>
                    </a:p>
                  </a:txBody>
                  <a:tcPr anchor="ctr" marL="190440" marR="190440">
                    <a:lnL w="38160">
                      <a:solidFill>
                        <a:srgbClr val="000000"/>
                      </a:solidFill>
                      <a:prstDash val="solid"/>
                    </a:lnL>
                    <a:lnR w="38160">
                      <a:solidFill>
                        <a:srgbClr val="000000"/>
                      </a:solidFill>
                      <a:prstDash val="solid"/>
                    </a:lnR>
                    <a:lnT w="38160">
                      <a:solidFill>
                        <a:srgbClr val="000000"/>
                      </a:solidFill>
                      <a:prstDash val="solid"/>
                    </a:lnT>
                    <a:lnB w="38160">
                      <a:solidFill>
                        <a:srgbClr val="000000"/>
                      </a:solidFill>
                      <a:prstDash val="solid"/>
                    </a:lnB>
                    <a:noFill/>
                  </a:tcPr>
                </a:tc>
              </a:tr>
            </a:tbl>
          </a:graphicData>
        </a:graphic>
      </p:graphicFrame>
      <p:sp>
        <p:nvSpPr>
          <p:cNvPr id="303" name="TextBox 11"/>
          <p:cNvSpPr/>
          <p:nvPr/>
        </p:nvSpPr>
        <p:spPr>
          <a:xfrm>
            <a:off x="839880" y="562320"/>
            <a:ext cx="767052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STATISTIC</a:t>
            </a:r>
            <a:endParaRPr b="0" lang="en-US" sz="7200" spc="-1" strike="noStrike">
              <a:solidFill>
                <a:srgbClr val="000000"/>
              </a:solidFill>
              <a:latin typeface="Arial"/>
            </a:endParaRPr>
          </a:p>
        </p:txBody>
      </p:sp>
      <p:sp>
        <p:nvSpPr>
          <p:cNvPr id="304" name="TextBox 12"/>
          <p:cNvSpPr/>
          <p:nvPr/>
        </p:nvSpPr>
        <p:spPr>
          <a:xfrm>
            <a:off x="849600" y="1556640"/>
            <a:ext cx="766116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Bold"/>
                <a:ea typeface="Open Sans Bold"/>
              </a:rPr>
              <a:t>CLIENT’S SATISFACTION</a:t>
            </a:r>
            <a:endParaRPr b="0" lang="en-US" sz="2400" spc="-1" strike="noStrike">
              <a:solidFill>
                <a:srgbClr val="000000"/>
              </a:solidFill>
              <a:latin typeface="Arial"/>
            </a:endParaRPr>
          </a:p>
        </p:txBody>
      </p:sp>
      <p:sp>
        <p:nvSpPr>
          <p:cNvPr id="305" name="TextBox 13"/>
          <p:cNvSpPr/>
          <p:nvPr/>
        </p:nvSpPr>
        <p:spPr>
          <a:xfrm>
            <a:off x="1568520" y="5302800"/>
            <a:ext cx="5191920" cy="408600"/>
          </a:xfrm>
          <a:prstGeom prst="rect">
            <a:avLst/>
          </a:prstGeom>
          <a:noFill/>
          <a:ln w="0">
            <a:noFill/>
          </a:ln>
        </p:spPr>
        <p:style>
          <a:lnRef idx="0"/>
          <a:fillRef idx="0"/>
          <a:effectRef idx="0"/>
          <a:fontRef idx="minor"/>
        </p:style>
        <p:txBody>
          <a:bodyPr lIns="0" rIns="0" tIns="0" bIns="0" anchor="t">
            <a:spAutoFit/>
          </a:bodyPr>
          <a:p>
            <a:pPr algn="ctr" defTabSz="914400">
              <a:lnSpc>
                <a:spcPts val="3220"/>
              </a:lnSpc>
              <a:tabLst>
                <a:tab algn="l" pos="0"/>
              </a:tabLst>
            </a:pPr>
            <a:r>
              <a:rPr b="0" lang="en-US" sz="2300" spc="168" strike="noStrike">
                <a:solidFill>
                  <a:srgbClr val="000000"/>
                </a:solidFill>
                <a:latin typeface="Open Sans Bold"/>
                <a:ea typeface="Open Sans Bold"/>
              </a:rPr>
              <a:t>CLIENT’S REPEAT ORDER</a:t>
            </a:r>
            <a:endParaRPr b="0" lang="en-US" sz="2300" spc="-1" strike="noStrike">
              <a:solidFill>
                <a:srgbClr val="000000"/>
              </a:solidFill>
              <a:latin typeface="Arial"/>
            </a:endParaRPr>
          </a:p>
        </p:txBody>
      </p:sp>
      <p:sp>
        <p:nvSpPr>
          <p:cNvPr id="306" name="TextBox 14"/>
          <p:cNvSpPr/>
          <p:nvPr/>
        </p:nvSpPr>
        <p:spPr>
          <a:xfrm>
            <a:off x="1799280" y="5834880"/>
            <a:ext cx="4730400" cy="1333800"/>
          </a:xfrm>
          <a:prstGeom prst="rect">
            <a:avLst/>
          </a:prstGeom>
          <a:noFill/>
          <a:ln w="0">
            <a:noFill/>
          </a:ln>
        </p:spPr>
        <p:style>
          <a:lnRef idx="0"/>
          <a:fillRef idx="0"/>
          <a:effectRef idx="0"/>
          <a:fontRef idx="minor"/>
        </p:style>
        <p:txBody>
          <a:bodyPr lIns="0" rIns="0" tIns="0" bIns="0" anchor="t">
            <a:spAutoFit/>
          </a:bodyPr>
          <a:p>
            <a:pPr algn="ctr" defTabSz="914400">
              <a:lnSpc>
                <a:spcPts val="10500"/>
              </a:lnSpc>
            </a:pPr>
            <a:r>
              <a:rPr b="0" lang="en-US" sz="10000" spc="-1" strike="noStrike">
                <a:solidFill>
                  <a:srgbClr val="17726d"/>
                </a:solidFill>
                <a:latin typeface="Inter Heavy"/>
                <a:ea typeface="Inter Heavy"/>
              </a:rPr>
              <a:t>90%</a:t>
            </a:r>
            <a:endParaRPr b="0" lang="en-US" sz="10000" spc="-1" strike="noStrike">
              <a:solidFill>
                <a:srgbClr val="000000"/>
              </a:solidFill>
              <a:latin typeface="Arial"/>
            </a:endParaRPr>
          </a:p>
        </p:txBody>
      </p:sp>
      <p:sp>
        <p:nvSpPr>
          <p:cNvPr id="307" name="TextBox 15"/>
          <p:cNvSpPr/>
          <p:nvPr/>
        </p:nvSpPr>
        <p:spPr>
          <a:xfrm>
            <a:off x="8510760" y="2663640"/>
            <a:ext cx="8748000" cy="2589840"/>
          </a:xfrm>
          <a:prstGeom prst="rect">
            <a:avLst/>
          </a:prstGeom>
          <a:noFill/>
          <a:ln w="0">
            <a:noFill/>
          </a:ln>
        </p:spPr>
        <p:style>
          <a:lnRef idx="0"/>
          <a:fillRef idx="0"/>
          <a:effectRef idx="0"/>
          <a:fontRef idx="minor"/>
        </p:style>
        <p:txBody>
          <a:bodyPr lIns="0" rIns="0" tIns="0" bIns="0" anchor="t">
            <a:spAutoFit/>
          </a:bodyPr>
          <a:p>
            <a:pPr algn="just" defTabSz="914400">
              <a:lnSpc>
                <a:spcPts val="4079"/>
              </a:lnSpc>
              <a:tabLst>
                <a:tab algn="l" pos="0"/>
              </a:tabLst>
            </a:pPr>
            <a:r>
              <a:rPr b="0" lang="en-US" sz="2400" spc="-1" strike="noStrike">
                <a:solidFill>
                  <a:srgbClr val="000000"/>
                </a:solidFill>
                <a:latin typeface="Open Sans"/>
                <a:ea typeface="Open Sans"/>
              </a:rPr>
              <a:t>At the heart of our success lies the unwavering satisfaction of our clients. We take pride in fostering lasting partnerships, consistently exceeding expectations, and delivering results that not only meet but surpass the unique objectives of each client we serve.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0" name="Group 2"/>
          <p:cNvGrpSpPr/>
          <p:nvPr/>
        </p:nvGrpSpPr>
        <p:grpSpPr>
          <a:xfrm>
            <a:off x="9137160" y="4421520"/>
            <a:ext cx="5402160" cy="5402160"/>
            <a:chOff x="9137160" y="4421520"/>
            <a:chExt cx="5402160" cy="5402160"/>
          </a:xfrm>
        </p:grpSpPr>
        <p:sp>
          <p:nvSpPr>
            <p:cNvPr id="91" name="Freeform 3"/>
            <p:cNvSpPr/>
            <p:nvPr/>
          </p:nvSpPr>
          <p:spPr>
            <a:xfrm>
              <a:off x="9137160" y="4421520"/>
              <a:ext cx="5402160" cy="5402160"/>
            </a:xfrm>
            <a:custGeom>
              <a:avLst/>
              <a:gdLst>
                <a:gd name="textAreaLeft" fmla="*/ 0 w 5402160"/>
                <a:gd name="textAreaRight" fmla="*/ 5402520 w 5402160"/>
                <a:gd name="textAreaTop" fmla="*/ 0 h 5402160"/>
                <a:gd name="textAreaBottom" fmla="*/ 5402520 h 54021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 name="TextBox 4"/>
            <p:cNvSpPr/>
            <p:nvPr/>
          </p:nvSpPr>
          <p:spPr>
            <a:xfrm>
              <a:off x="9643680" y="4611240"/>
              <a:ext cx="4389120" cy="470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93" name="Group 5"/>
          <p:cNvGrpSpPr/>
          <p:nvPr/>
        </p:nvGrpSpPr>
        <p:grpSpPr>
          <a:xfrm>
            <a:off x="11979360" y="-180720"/>
            <a:ext cx="6308280" cy="10467360"/>
            <a:chOff x="11979360" y="-180720"/>
            <a:chExt cx="6308280" cy="10467360"/>
          </a:xfrm>
        </p:grpSpPr>
        <p:sp>
          <p:nvSpPr>
            <p:cNvPr id="94" name="Freeform 6"/>
            <p:cNvSpPr/>
            <p:nvPr/>
          </p:nvSpPr>
          <p:spPr>
            <a:xfrm>
              <a:off x="11979360" y="0"/>
              <a:ext cx="6308280" cy="10286640"/>
            </a:xfrm>
            <a:custGeom>
              <a:avLst/>
              <a:gdLst>
                <a:gd name="textAreaLeft" fmla="*/ 0 w 6308280"/>
                <a:gd name="textAreaRight" fmla="*/ 6308640 w 6308280"/>
                <a:gd name="textAreaTop" fmla="*/ 0 h 10286640"/>
                <a:gd name="textAreaBottom" fmla="*/ 10287000 h 10286640"/>
              </a:gdLst>
              <a:ahLst/>
              <a:rect l="textAreaLeft" t="textAreaTop" r="textAreaRight" b="textAreaBottom"/>
              <a:pathLst>
                <a:path w="1661494" h="2709333">
                  <a:moveTo>
                    <a:pt x="0" y="0"/>
                  </a:moveTo>
                  <a:lnTo>
                    <a:pt x="1661494" y="0"/>
                  </a:lnTo>
                  <a:lnTo>
                    <a:pt x="1661494" y="2709333"/>
                  </a:lnTo>
                  <a:lnTo>
                    <a:pt x="0" y="2709333"/>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 name="TextBox 7"/>
            <p:cNvSpPr/>
            <p:nvPr/>
          </p:nvSpPr>
          <p:spPr>
            <a:xfrm>
              <a:off x="11979360" y="-180720"/>
              <a:ext cx="630828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96" name="Group 8"/>
          <p:cNvGrpSpPr/>
          <p:nvPr/>
        </p:nvGrpSpPr>
        <p:grpSpPr>
          <a:xfrm>
            <a:off x="14598360" y="4663800"/>
            <a:ext cx="2660400" cy="2660400"/>
            <a:chOff x="14598360" y="4663800"/>
            <a:chExt cx="2660400" cy="2660400"/>
          </a:xfrm>
        </p:grpSpPr>
        <p:sp>
          <p:nvSpPr>
            <p:cNvPr id="97" name="Freeform 9"/>
            <p:cNvSpPr/>
            <p:nvPr/>
          </p:nvSpPr>
          <p:spPr>
            <a:xfrm>
              <a:off x="14598360" y="4663800"/>
              <a:ext cx="2660400" cy="2660400"/>
            </a:xfrm>
            <a:custGeom>
              <a:avLst/>
              <a:gdLst>
                <a:gd name="textAreaLeft" fmla="*/ 0 w 2660400"/>
                <a:gd name="textAreaRight" fmla="*/ 2660760 w 2660400"/>
                <a:gd name="textAreaTop" fmla="*/ 0 h 2660400"/>
                <a:gd name="textAreaBottom" fmla="*/ 2660760 h 26604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8" name="TextBox 10"/>
            <p:cNvSpPr/>
            <p:nvPr/>
          </p:nvSpPr>
          <p:spPr>
            <a:xfrm>
              <a:off x="14847840" y="4757400"/>
              <a:ext cx="2161440" cy="23173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99" name="Group 11"/>
          <p:cNvGrpSpPr/>
          <p:nvPr/>
        </p:nvGrpSpPr>
        <p:grpSpPr>
          <a:xfrm>
            <a:off x="8002440" y="721800"/>
            <a:ext cx="9256320" cy="4421160"/>
            <a:chOff x="8002440" y="721800"/>
            <a:chExt cx="9256320" cy="4421160"/>
          </a:xfrm>
        </p:grpSpPr>
        <p:pic>
          <p:nvPicPr>
            <p:cNvPr id="100" name="Picture 12" descr=""/>
            <p:cNvPicPr/>
            <p:nvPr/>
          </p:nvPicPr>
          <p:blipFill>
            <a:blip r:embed="rId1"/>
            <a:srcRect l="10265" t="53512" r="24896" b="0"/>
            <a:stretch/>
          </p:blipFill>
          <p:spPr>
            <a:xfrm>
              <a:off x="8002440" y="721800"/>
              <a:ext cx="9256320" cy="4421160"/>
            </a:xfrm>
            <a:prstGeom prst="rect">
              <a:avLst/>
            </a:prstGeom>
            <a:ln w="0">
              <a:noFill/>
            </a:ln>
          </p:spPr>
        </p:pic>
      </p:grpSp>
      <p:grpSp>
        <p:nvGrpSpPr>
          <p:cNvPr id="101" name="Group 13"/>
          <p:cNvGrpSpPr/>
          <p:nvPr/>
        </p:nvGrpSpPr>
        <p:grpSpPr>
          <a:xfrm>
            <a:off x="705240" y="8272080"/>
            <a:ext cx="969120" cy="985680"/>
            <a:chOff x="705240" y="8272080"/>
            <a:chExt cx="969120" cy="985680"/>
          </a:xfrm>
        </p:grpSpPr>
        <p:sp>
          <p:nvSpPr>
            <p:cNvPr id="102" name="Freeform 14"/>
            <p:cNvSpPr/>
            <p:nvPr/>
          </p:nvSpPr>
          <p:spPr>
            <a:xfrm>
              <a:off x="705240" y="8272080"/>
              <a:ext cx="969120" cy="985680"/>
            </a:xfrm>
            <a:custGeom>
              <a:avLst/>
              <a:gdLst>
                <a:gd name="textAreaLeft" fmla="*/ 0 w 969120"/>
                <a:gd name="textAreaRight" fmla="*/ 969480 w 969120"/>
                <a:gd name="textAreaTop" fmla="*/ 0 h 985680"/>
                <a:gd name="textAreaBottom" fmla="*/ 986040 h 985680"/>
              </a:gdLst>
              <a:ahLst/>
              <a:rect l="textAreaLeft" t="textAreaTop" r="textAreaRight" b="textAreaBottom"/>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3" name="TextBox 15"/>
            <p:cNvSpPr/>
            <p:nvPr/>
          </p:nvSpPr>
          <p:spPr>
            <a:xfrm>
              <a:off x="796320" y="8285040"/>
              <a:ext cx="787320" cy="88056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759"/>
                </a:lnSpc>
              </a:pPr>
              <a:r>
                <a:rPr b="0" lang="en-US" sz="3400" spc="-1" strike="noStrike">
                  <a:solidFill>
                    <a:srgbClr val="17726d"/>
                  </a:solidFill>
                  <a:latin typeface="Inter Bold"/>
                  <a:ea typeface="Inter Bold"/>
                </a:rPr>
                <a:t>04</a:t>
              </a:r>
              <a:endParaRPr b="0" lang="en-US" sz="3400" spc="-1" strike="noStrike">
                <a:solidFill>
                  <a:srgbClr val="000000"/>
                </a:solidFill>
                <a:latin typeface="Arial"/>
              </a:endParaRPr>
            </a:p>
          </p:txBody>
        </p:sp>
      </p:grpSp>
      <p:grpSp>
        <p:nvGrpSpPr>
          <p:cNvPr id="104" name="Group 16"/>
          <p:cNvGrpSpPr/>
          <p:nvPr/>
        </p:nvGrpSpPr>
        <p:grpSpPr>
          <a:xfrm>
            <a:off x="705240" y="4157280"/>
            <a:ext cx="969120" cy="985680"/>
            <a:chOff x="705240" y="4157280"/>
            <a:chExt cx="969120" cy="985680"/>
          </a:xfrm>
        </p:grpSpPr>
        <p:sp>
          <p:nvSpPr>
            <p:cNvPr id="105" name="Freeform 17"/>
            <p:cNvSpPr/>
            <p:nvPr/>
          </p:nvSpPr>
          <p:spPr>
            <a:xfrm>
              <a:off x="705240" y="4157280"/>
              <a:ext cx="969120" cy="985680"/>
            </a:xfrm>
            <a:custGeom>
              <a:avLst/>
              <a:gdLst>
                <a:gd name="textAreaLeft" fmla="*/ 0 w 969120"/>
                <a:gd name="textAreaRight" fmla="*/ 969480 w 969120"/>
                <a:gd name="textAreaTop" fmla="*/ 0 h 985680"/>
                <a:gd name="textAreaBottom" fmla="*/ 986040 h 985680"/>
              </a:gdLst>
              <a:ahLst/>
              <a:rect l="textAreaLeft" t="textAreaTop" r="textAreaRight" b="textAreaBottom"/>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6" name="TextBox 18"/>
            <p:cNvSpPr/>
            <p:nvPr/>
          </p:nvSpPr>
          <p:spPr>
            <a:xfrm>
              <a:off x="796320" y="4170240"/>
              <a:ext cx="787320" cy="88056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759"/>
                </a:lnSpc>
              </a:pPr>
              <a:r>
                <a:rPr b="0" lang="en-US" sz="3400" spc="-1" strike="noStrike">
                  <a:solidFill>
                    <a:srgbClr val="17726d"/>
                  </a:solidFill>
                  <a:latin typeface="Inter Bold"/>
                  <a:ea typeface="Inter Bold"/>
                </a:rPr>
                <a:t>01</a:t>
              </a:r>
              <a:endParaRPr b="0" lang="en-US" sz="3400" spc="-1" strike="noStrike">
                <a:solidFill>
                  <a:srgbClr val="000000"/>
                </a:solidFill>
                <a:latin typeface="Arial"/>
              </a:endParaRPr>
            </a:p>
          </p:txBody>
        </p:sp>
      </p:grpSp>
      <p:grpSp>
        <p:nvGrpSpPr>
          <p:cNvPr id="107" name="Group 19"/>
          <p:cNvGrpSpPr/>
          <p:nvPr/>
        </p:nvGrpSpPr>
        <p:grpSpPr>
          <a:xfrm>
            <a:off x="705240" y="6901200"/>
            <a:ext cx="969120" cy="985680"/>
            <a:chOff x="705240" y="6901200"/>
            <a:chExt cx="969120" cy="985680"/>
          </a:xfrm>
        </p:grpSpPr>
        <p:sp>
          <p:nvSpPr>
            <p:cNvPr id="108" name="Freeform 20"/>
            <p:cNvSpPr/>
            <p:nvPr/>
          </p:nvSpPr>
          <p:spPr>
            <a:xfrm>
              <a:off x="705240" y="6901200"/>
              <a:ext cx="969120" cy="985680"/>
            </a:xfrm>
            <a:custGeom>
              <a:avLst/>
              <a:gdLst>
                <a:gd name="textAreaLeft" fmla="*/ 0 w 969120"/>
                <a:gd name="textAreaRight" fmla="*/ 969480 w 969120"/>
                <a:gd name="textAreaTop" fmla="*/ 0 h 985680"/>
                <a:gd name="textAreaBottom" fmla="*/ 986040 h 985680"/>
              </a:gdLst>
              <a:ahLst/>
              <a:rect l="textAreaLeft" t="textAreaTop" r="textAreaRight" b="textAreaBottom"/>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9" name="TextBox 21"/>
            <p:cNvSpPr/>
            <p:nvPr/>
          </p:nvSpPr>
          <p:spPr>
            <a:xfrm>
              <a:off x="796320" y="6914160"/>
              <a:ext cx="787320" cy="88056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759"/>
                </a:lnSpc>
              </a:pPr>
              <a:r>
                <a:rPr b="0" lang="en-US" sz="3400" spc="-1" strike="noStrike">
                  <a:solidFill>
                    <a:srgbClr val="17726d"/>
                  </a:solidFill>
                  <a:latin typeface="Inter Bold"/>
                  <a:ea typeface="Inter Bold"/>
                </a:rPr>
                <a:t>03</a:t>
              </a:r>
              <a:endParaRPr b="0" lang="en-US" sz="3400" spc="-1" strike="noStrike">
                <a:solidFill>
                  <a:srgbClr val="000000"/>
                </a:solidFill>
                <a:latin typeface="Arial"/>
              </a:endParaRPr>
            </a:p>
          </p:txBody>
        </p:sp>
      </p:grpSp>
      <p:grpSp>
        <p:nvGrpSpPr>
          <p:cNvPr id="110" name="Group 22"/>
          <p:cNvGrpSpPr/>
          <p:nvPr/>
        </p:nvGrpSpPr>
        <p:grpSpPr>
          <a:xfrm>
            <a:off x="705240" y="5448240"/>
            <a:ext cx="969120" cy="985680"/>
            <a:chOff x="705240" y="5448240"/>
            <a:chExt cx="969120" cy="985680"/>
          </a:xfrm>
        </p:grpSpPr>
        <p:sp>
          <p:nvSpPr>
            <p:cNvPr id="111" name="Freeform 23"/>
            <p:cNvSpPr/>
            <p:nvPr/>
          </p:nvSpPr>
          <p:spPr>
            <a:xfrm>
              <a:off x="705240" y="5448240"/>
              <a:ext cx="969120" cy="985680"/>
            </a:xfrm>
            <a:custGeom>
              <a:avLst/>
              <a:gdLst>
                <a:gd name="textAreaLeft" fmla="*/ 0 w 969120"/>
                <a:gd name="textAreaRight" fmla="*/ 969480 w 969120"/>
                <a:gd name="textAreaTop" fmla="*/ 0 h 985680"/>
                <a:gd name="textAreaBottom" fmla="*/ 986040 h 985680"/>
              </a:gdLst>
              <a:ahLst/>
              <a:rect l="textAreaLeft" t="textAreaTop" r="textAreaRight" b="textAreaBottom"/>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2" name="TextBox 24"/>
            <p:cNvSpPr/>
            <p:nvPr/>
          </p:nvSpPr>
          <p:spPr>
            <a:xfrm>
              <a:off x="796320" y="5461200"/>
              <a:ext cx="787320" cy="88056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759"/>
                </a:lnSpc>
              </a:pPr>
              <a:r>
                <a:rPr b="0" lang="en-US" sz="3400" spc="-1" strike="noStrike">
                  <a:solidFill>
                    <a:srgbClr val="17726d"/>
                  </a:solidFill>
                  <a:latin typeface="Inter Bold"/>
                  <a:ea typeface="Inter Bold"/>
                </a:rPr>
                <a:t>02</a:t>
              </a:r>
              <a:endParaRPr b="0" lang="en-US" sz="3400" spc="-1" strike="noStrike">
                <a:solidFill>
                  <a:srgbClr val="000000"/>
                </a:solidFill>
                <a:latin typeface="Arial"/>
              </a:endParaRPr>
            </a:p>
          </p:txBody>
        </p:sp>
      </p:grpSp>
      <p:sp>
        <p:nvSpPr>
          <p:cNvPr id="113" name="AutoShape 25"/>
          <p:cNvSpPr/>
          <p:nvPr/>
        </p:nvSpPr>
        <p:spPr>
          <a:xfrm>
            <a:off x="844200" y="2984400"/>
            <a:ext cx="6008760" cy="360"/>
          </a:xfrm>
          <a:prstGeom prst="line">
            <a:avLst/>
          </a:prstGeom>
          <a:ln w="76200">
            <a:solidFill>
              <a:srgbClr val="eae4d2"/>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14" name="TextBox 26"/>
          <p:cNvSpPr/>
          <p:nvPr/>
        </p:nvSpPr>
        <p:spPr>
          <a:xfrm>
            <a:off x="844560" y="826920"/>
            <a:ext cx="7157880" cy="192060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TABLE OF CONTENT</a:t>
            </a:r>
            <a:endParaRPr b="0" lang="en-US" sz="7200" spc="-1" strike="noStrike">
              <a:solidFill>
                <a:srgbClr val="000000"/>
              </a:solidFill>
              <a:latin typeface="Arial"/>
            </a:endParaRPr>
          </a:p>
        </p:txBody>
      </p:sp>
      <p:sp>
        <p:nvSpPr>
          <p:cNvPr id="115" name="TextBox 27"/>
          <p:cNvSpPr/>
          <p:nvPr/>
        </p:nvSpPr>
        <p:spPr>
          <a:xfrm>
            <a:off x="1932840" y="8531280"/>
            <a:ext cx="3614040" cy="44388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000000"/>
                </a:solidFill>
                <a:latin typeface="Inter Medium"/>
                <a:ea typeface="Inter Medium"/>
              </a:rPr>
              <a:t>Problems &amp; Solutions</a:t>
            </a:r>
            <a:endParaRPr b="0" lang="en-US" sz="2500" spc="-1" strike="noStrike">
              <a:solidFill>
                <a:srgbClr val="000000"/>
              </a:solidFill>
              <a:latin typeface="Arial"/>
            </a:endParaRPr>
          </a:p>
        </p:txBody>
      </p:sp>
      <p:sp>
        <p:nvSpPr>
          <p:cNvPr id="116" name="TextBox 28"/>
          <p:cNvSpPr/>
          <p:nvPr/>
        </p:nvSpPr>
        <p:spPr>
          <a:xfrm>
            <a:off x="1932840" y="4416480"/>
            <a:ext cx="3614040" cy="44388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000000"/>
                </a:solidFill>
                <a:latin typeface="Inter Medium"/>
                <a:ea typeface="Inter Medium"/>
              </a:rPr>
              <a:t>About Us</a:t>
            </a:r>
            <a:endParaRPr b="0" lang="en-US" sz="2500" spc="-1" strike="noStrike">
              <a:solidFill>
                <a:srgbClr val="000000"/>
              </a:solidFill>
              <a:latin typeface="Arial"/>
            </a:endParaRPr>
          </a:p>
        </p:txBody>
      </p:sp>
      <p:sp>
        <p:nvSpPr>
          <p:cNvPr id="117" name="TextBox 29"/>
          <p:cNvSpPr/>
          <p:nvPr/>
        </p:nvSpPr>
        <p:spPr>
          <a:xfrm>
            <a:off x="1932840" y="7160400"/>
            <a:ext cx="3614040" cy="44388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000000"/>
                </a:solidFill>
                <a:latin typeface="Inter Medium"/>
                <a:ea typeface="Inter Medium"/>
              </a:rPr>
              <a:t>Market Size</a:t>
            </a:r>
            <a:endParaRPr b="0" lang="en-US" sz="2500" spc="-1" strike="noStrike">
              <a:solidFill>
                <a:srgbClr val="000000"/>
              </a:solidFill>
              <a:latin typeface="Arial"/>
            </a:endParaRPr>
          </a:p>
        </p:txBody>
      </p:sp>
      <p:sp>
        <p:nvSpPr>
          <p:cNvPr id="118" name="TextBox 30"/>
          <p:cNvSpPr/>
          <p:nvPr/>
        </p:nvSpPr>
        <p:spPr>
          <a:xfrm>
            <a:off x="1932840" y="5707440"/>
            <a:ext cx="3614040" cy="44388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000000"/>
                </a:solidFill>
                <a:latin typeface="Inter Medium"/>
                <a:ea typeface="Inter Medium"/>
              </a:rPr>
              <a:t>What We Believe</a:t>
            </a:r>
            <a:endParaRPr b="0" lang="en-US" sz="2500" spc="-1" strike="noStrike">
              <a:solidFill>
                <a:srgbClr val="000000"/>
              </a:solidFill>
              <a:latin typeface="Arial"/>
            </a:endParaRPr>
          </a:p>
        </p:txBody>
      </p:sp>
      <p:sp>
        <p:nvSpPr>
          <p:cNvPr id="119" name="TextBox 31"/>
          <p:cNvSpPr/>
          <p:nvPr/>
        </p:nvSpPr>
        <p:spPr>
          <a:xfrm>
            <a:off x="863640" y="3290760"/>
            <a:ext cx="681840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Semi-Bold"/>
                <a:ea typeface="Open Sans Semi-Bold"/>
              </a:rPr>
              <a:t>PITCH DECK PRESENTATION</a:t>
            </a:r>
            <a:endParaRPr b="0" lang="en-US" sz="2400" spc="-1" strike="noStrike">
              <a:solidFill>
                <a:srgbClr val="000000"/>
              </a:solidFill>
              <a:latin typeface="Arial"/>
            </a:endParaRPr>
          </a:p>
        </p:txBody>
      </p:sp>
      <p:sp>
        <p:nvSpPr>
          <p:cNvPr id="120" name="TextBox 32"/>
          <p:cNvSpPr/>
          <p:nvPr/>
        </p:nvSpPr>
        <p:spPr>
          <a:xfrm>
            <a:off x="14539680" y="9057600"/>
            <a:ext cx="3191040" cy="88812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ffffff"/>
                </a:solidFill>
                <a:latin typeface="Open Sans Semi-Bold"/>
                <a:ea typeface="Open Sans Semi-Bold"/>
              </a:rPr>
              <a:t>Andanje Softwares ltd</a:t>
            </a:r>
            <a:endParaRPr b="0" lang="en-US"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 name="Group 2"/>
          <p:cNvGrpSpPr/>
          <p:nvPr/>
        </p:nvGrpSpPr>
        <p:grpSpPr>
          <a:xfrm>
            <a:off x="13270320" y="-180720"/>
            <a:ext cx="5017320" cy="10467360"/>
            <a:chOff x="13270320" y="-180720"/>
            <a:chExt cx="5017320" cy="10467360"/>
          </a:xfrm>
        </p:grpSpPr>
        <p:sp>
          <p:nvSpPr>
            <p:cNvPr id="122" name="Freeform 3"/>
            <p:cNvSpPr/>
            <p:nvPr/>
          </p:nvSpPr>
          <p:spPr>
            <a:xfrm>
              <a:off x="13270320" y="0"/>
              <a:ext cx="5017320" cy="10286640"/>
            </a:xfrm>
            <a:custGeom>
              <a:avLst/>
              <a:gdLst>
                <a:gd name="textAreaLeft" fmla="*/ 0 w 5017320"/>
                <a:gd name="textAreaRight" fmla="*/ 5017680 w 5017320"/>
                <a:gd name="textAreaTop" fmla="*/ 0 h 10286640"/>
                <a:gd name="textAreaBottom" fmla="*/ 10287000 h 10286640"/>
              </a:gdLst>
              <a:ahLst/>
              <a:rect l="textAreaLeft" t="textAreaTop" r="textAreaRight" b="textAreaBottom"/>
              <a:pathLst>
                <a:path w="1321562" h="2709333">
                  <a:moveTo>
                    <a:pt x="0" y="0"/>
                  </a:moveTo>
                  <a:lnTo>
                    <a:pt x="1321562" y="0"/>
                  </a:lnTo>
                  <a:lnTo>
                    <a:pt x="1321562" y="2709333"/>
                  </a:lnTo>
                  <a:lnTo>
                    <a:pt x="0" y="2709333"/>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3" name="TextBox 4"/>
            <p:cNvSpPr/>
            <p:nvPr/>
          </p:nvSpPr>
          <p:spPr>
            <a:xfrm>
              <a:off x="13270320" y="-180720"/>
              <a:ext cx="501732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24" name="Group 5"/>
          <p:cNvGrpSpPr/>
          <p:nvPr/>
        </p:nvGrpSpPr>
        <p:grpSpPr>
          <a:xfrm>
            <a:off x="17259480" y="8970480"/>
            <a:ext cx="1028520" cy="1316160"/>
            <a:chOff x="17259480" y="8970480"/>
            <a:chExt cx="1028520" cy="1316160"/>
          </a:xfrm>
        </p:grpSpPr>
        <p:sp>
          <p:nvSpPr>
            <p:cNvPr id="125" name="Freeform 6"/>
            <p:cNvSpPr/>
            <p:nvPr/>
          </p:nvSpPr>
          <p:spPr>
            <a:xfrm>
              <a:off x="17259480" y="9151200"/>
              <a:ext cx="1028520" cy="1135440"/>
            </a:xfrm>
            <a:custGeom>
              <a:avLst/>
              <a:gdLst>
                <a:gd name="textAreaLeft" fmla="*/ 0 w 1028520"/>
                <a:gd name="textAreaRight" fmla="*/ 1028880 w 1028520"/>
                <a:gd name="textAreaTop" fmla="*/ 0 h 1135440"/>
                <a:gd name="textAreaBottom" fmla="*/ 1135800 h 1135440"/>
              </a:gdLst>
              <a:ahLst/>
              <a:rect l="textAreaLeft" t="textAreaTop" r="textAreaRight" b="textAreaBottom"/>
              <a:pathLst>
                <a:path w="270933" h="299104">
                  <a:moveTo>
                    <a:pt x="0" y="0"/>
                  </a:moveTo>
                  <a:lnTo>
                    <a:pt x="270933" y="0"/>
                  </a:lnTo>
                  <a:lnTo>
                    <a:pt x="270933" y="299104"/>
                  </a:lnTo>
                  <a:lnTo>
                    <a:pt x="0" y="299104"/>
                  </a:ln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6" name="TextBox 7"/>
            <p:cNvSpPr/>
            <p:nvPr/>
          </p:nvSpPr>
          <p:spPr>
            <a:xfrm>
              <a:off x="17259480" y="8970480"/>
              <a:ext cx="1028520" cy="131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27" name="Group 8"/>
          <p:cNvGrpSpPr/>
          <p:nvPr/>
        </p:nvGrpSpPr>
        <p:grpSpPr>
          <a:xfrm>
            <a:off x="10866600" y="-180720"/>
            <a:ext cx="1028520" cy="1316160"/>
            <a:chOff x="10866600" y="-180720"/>
            <a:chExt cx="1028520" cy="1316160"/>
          </a:xfrm>
        </p:grpSpPr>
        <p:sp>
          <p:nvSpPr>
            <p:cNvPr id="128" name="Freeform 9"/>
            <p:cNvSpPr/>
            <p:nvPr/>
          </p:nvSpPr>
          <p:spPr>
            <a:xfrm>
              <a:off x="10866600" y="0"/>
              <a:ext cx="1028520" cy="1135440"/>
            </a:xfrm>
            <a:custGeom>
              <a:avLst/>
              <a:gdLst>
                <a:gd name="textAreaLeft" fmla="*/ 0 w 1028520"/>
                <a:gd name="textAreaRight" fmla="*/ 1028880 w 1028520"/>
                <a:gd name="textAreaTop" fmla="*/ 0 h 1135440"/>
                <a:gd name="textAreaBottom" fmla="*/ 1135800 h 1135440"/>
              </a:gdLst>
              <a:ahLst/>
              <a:rect l="textAreaLeft" t="textAreaTop" r="textAreaRight" b="textAreaBottom"/>
              <a:pathLst>
                <a:path w="270933" h="299104">
                  <a:moveTo>
                    <a:pt x="0" y="0"/>
                  </a:moveTo>
                  <a:lnTo>
                    <a:pt x="270933" y="0"/>
                  </a:lnTo>
                  <a:lnTo>
                    <a:pt x="270933" y="299104"/>
                  </a:lnTo>
                  <a:lnTo>
                    <a:pt x="0" y="299104"/>
                  </a:ln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9" name="TextBox 10"/>
            <p:cNvSpPr/>
            <p:nvPr/>
          </p:nvSpPr>
          <p:spPr>
            <a:xfrm>
              <a:off x="10866600" y="-180720"/>
              <a:ext cx="1028520" cy="13161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30" name="Group 11"/>
          <p:cNvGrpSpPr/>
          <p:nvPr/>
        </p:nvGrpSpPr>
        <p:grpSpPr>
          <a:xfrm>
            <a:off x="11895480" y="1135800"/>
            <a:ext cx="5363640" cy="8015400"/>
            <a:chOff x="11895480" y="1135800"/>
            <a:chExt cx="5363640" cy="8015400"/>
          </a:xfrm>
        </p:grpSpPr>
        <p:pic>
          <p:nvPicPr>
            <p:cNvPr id="131" name="Picture 12" descr=""/>
            <p:cNvPicPr/>
            <p:nvPr/>
          </p:nvPicPr>
          <p:blipFill>
            <a:blip r:embed="rId1"/>
            <a:srcRect l="28404" t="0" r="27005" b="0"/>
            <a:stretch/>
          </p:blipFill>
          <p:spPr>
            <a:xfrm>
              <a:off x="11895480" y="1135800"/>
              <a:ext cx="5363640" cy="8015400"/>
            </a:xfrm>
            <a:prstGeom prst="rect">
              <a:avLst/>
            </a:prstGeom>
            <a:ln w="0">
              <a:noFill/>
            </a:ln>
          </p:spPr>
        </p:pic>
      </p:grpSp>
      <p:grpSp>
        <p:nvGrpSpPr>
          <p:cNvPr id="132" name="Group 13"/>
          <p:cNvGrpSpPr/>
          <p:nvPr/>
        </p:nvGrpSpPr>
        <p:grpSpPr>
          <a:xfrm>
            <a:off x="3268800" y="-1565640"/>
            <a:ext cx="5402160" cy="5402160"/>
            <a:chOff x="3268800" y="-1565640"/>
            <a:chExt cx="5402160" cy="5402160"/>
          </a:xfrm>
        </p:grpSpPr>
        <p:sp>
          <p:nvSpPr>
            <p:cNvPr id="133" name="Freeform 14"/>
            <p:cNvSpPr/>
            <p:nvPr/>
          </p:nvSpPr>
          <p:spPr>
            <a:xfrm>
              <a:off x="3268800" y="-1565640"/>
              <a:ext cx="5402160" cy="5402160"/>
            </a:xfrm>
            <a:custGeom>
              <a:avLst/>
              <a:gdLst>
                <a:gd name="textAreaLeft" fmla="*/ 0 w 5402160"/>
                <a:gd name="textAreaRight" fmla="*/ 5402520 w 5402160"/>
                <a:gd name="textAreaTop" fmla="*/ 0 h 5402160"/>
                <a:gd name="textAreaBottom" fmla="*/ 5402520 h 54021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 name="TextBox 15"/>
            <p:cNvSpPr/>
            <p:nvPr/>
          </p:nvSpPr>
          <p:spPr>
            <a:xfrm>
              <a:off x="3775320" y="-1375560"/>
              <a:ext cx="4389120" cy="470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35" name="TextBox 16"/>
          <p:cNvSpPr/>
          <p:nvPr/>
        </p:nvSpPr>
        <p:spPr>
          <a:xfrm>
            <a:off x="1028880" y="1133640"/>
            <a:ext cx="715788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ABOUT US</a:t>
            </a:r>
            <a:endParaRPr b="0" lang="en-US" sz="7200" spc="-1" strike="noStrike">
              <a:solidFill>
                <a:srgbClr val="000000"/>
              </a:solidFill>
              <a:latin typeface="Arial"/>
            </a:endParaRPr>
          </a:p>
        </p:txBody>
      </p:sp>
      <p:sp>
        <p:nvSpPr>
          <p:cNvPr id="136" name="TextBox 17"/>
          <p:cNvSpPr/>
          <p:nvPr/>
        </p:nvSpPr>
        <p:spPr>
          <a:xfrm>
            <a:off x="1028880" y="2080440"/>
            <a:ext cx="681840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Semi-Bold"/>
                <a:ea typeface="Open Sans Semi-Bold"/>
              </a:rPr>
              <a:t>GET TO KNOW US BETTER</a:t>
            </a:r>
            <a:endParaRPr b="0" lang="en-US" sz="2400" spc="-1" strike="noStrike">
              <a:solidFill>
                <a:srgbClr val="000000"/>
              </a:solidFill>
              <a:latin typeface="Arial"/>
            </a:endParaRPr>
          </a:p>
        </p:txBody>
      </p:sp>
      <p:sp>
        <p:nvSpPr>
          <p:cNvPr id="137" name="AutoShape 18"/>
          <p:cNvSpPr/>
          <p:nvPr/>
        </p:nvSpPr>
        <p:spPr>
          <a:xfrm>
            <a:off x="1085760" y="2993760"/>
            <a:ext cx="360" cy="1442160"/>
          </a:xfrm>
          <a:prstGeom prst="line">
            <a:avLst/>
          </a:prstGeom>
          <a:ln w="76200">
            <a:solidFill>
              <a:srgbClr val="eae4d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8" name="TextBox 19"/>
          <p:cNvSpPr/>
          <p:nvPr/>
        </p:nvSpPr>
        <p:spPr>
          <a:xfrm>
            <a:off x="1028880" y="4911840"/>
            <a:ext cx="9882720" cy="2145240"/>
          </a:xfrm>
          <a:prstGeom prst="rect">
            <a:avLst/>
          </a:prstGeom>
          <a:noFill/>
          <a:ln w="0">
            <a:noFill/>
          </a:ln>
        </p:spPr>
        <p:style>
          <a:lnRef idx="0"/>
          <a:fillRef idx="0"/>
          <a:effectRef idx="0"/>
          <a:fontRef idx="minor"/>
        </p:style>
        <p:txBody>
          <a:bodyPr lIns="0" rIns="0" tIns="0" bIns="0" anchor="t">
            <a:spAutoFit/>
          </a:bodyPr>
          <a:p>
            <a:pPr algn="just" defTabSz="914400">
              <a:lnSpc>
                <a:spcPts val="4224"/>
              </a:lnSpc>
              <a:tabLst>
                <a:tab algn="l" pos="0"/>
              </a:tabLst>
            </a:pPr>
            <a:r>
              <a:rPr b="0" lang="en-US" sz="2400" spc="94" strike="noStrike">
                <a:solidFill>
                  <a:srgbClr val="000000"/>
                </a:solidFill>
                <a:latin typeface="Open Sans"/>
                <a:ea typeface="Open Sans"/>
              </a:rPr>
              <a:t>Welcome to Andanje Softwares, where innovation meets excellence. We are a forward-thinking technology company dedicated to delivering cutting-edge software solutions that drive efficiency and growth for businesses worldwide.</a:t>
            </a:r>
            <a:endParaRPr b="0" lang="en-US" sz="2400" spc="-1" strike="noStrike">
              <a:solidFill>
                <a:srgbClr val="000000"/>
              </a:solidFill>
              <a:latin typeface="Arial"/>
            </a:endParaRPr>
          </a:p>
        </p:txBody>
      </p:sp>
      <p:grpSp>
        <p:nvGrpSpPr>
          <p:cNvPr id="139" name="Group 20"/>
          <p:cNvGrpSpPr/>
          <p:nvPr/>
        </p:nvGrpSpPr>
        <p:grpSpPr>
          <a:xfrm>
            <a:off x="10196640" y="1216080"/>
            <a:ext cx="714960" cy="714960"/>
            <a:chOff x="10196640" y="1216080"/>
            <a:chExt cx="714960" cy="714960"/>
          </a:xfrm>
        </p:grpSpPr>
        <p:sp>
          <p:nvSpPr>
            <p:cNvPr id="140" name="Freeform 21"/>
            <p:cNvSpPr/>
            <p:nvPr/>
          </p:nvSpPr>
          <p:spPr>
            <a:xfrm>
              <a:off x="10196640" y="1216080"/>
              <a:ext cx="714960" cy="714960"/>
            </a:xfrm>
            <a:custGeom>
              <a:avLst/>
              <a:gdLst>
                <a:gd name="textAreaLeft" fmla="*/ 0 w 714960"/>
                <a:gd name="textAreaRight" fmla="*/ 715320 w 714960"/>
                <a:gd name="textAreaTop" fmla="*/ 0 h 714960"/>
                <a:gd name="textAreaBottom" fmla="*/ 715320 h 7149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76200">
              <a:solidFill>
                <a:srgbClr val="17726d"/>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1" name="TextBox 22"/>
            <p:cNvSpPr/>
            <p:nvPr/>
          </p:nvSpPr>
          <p:spPr>
            <a:xfrm>
              <a:off x="10263600" y="1240920"/>
              <a:ext cx="580680" cy="622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2" name="Group 2"/>
          <p:cNvGrpSpPr/>
          <p:nvPr/>
        </p:nvGrpSpPr>
        <p:grpSpPr>
          <a:xfrm>
            <a:off x="0" y="5577120"/>
            <a:ext cx="18287640" cy="4709520"/>
            <a:chOff x="0" y="5577120"/>
            <a:chExt cx="18287640" cy="4709520"/>
          </a:xfrm>
        </p:grpSpPr>
        <p:sp>
          <p:nvSpPr>
            <p:cNvPr id="143" name="Freeform 3"/>
            <p:cNvSpPr/>
            <p:nvPr/>
          </p:nvSpPr>
          <p:spPr>
            <a:xfrm>
              <a:off x="0" y="5757840"/>
              <a:ext cx="18287640" cy="4528800"/>
            </a:xfrm>
            <a:custGeom>
              <a:avLst/>
              <a:gdLst>
                <a:gd name="textAreaLeft" fmla="*/ 0 w 18287640"/>
                <a:gd name="textAreaRight" fmla="*/ 18288000 w 18287640"/>
                <a:gd name="textAreaTop" fmla="*/ 0 h 4528800"/>
                <a:gd name="textAreaBottom" fmla="*/ 4529160 h 4528800"/>
              </a:gdLst>
              <a:ahLst/>
              <a:rect l="textAreaLeft" t="textAreaTop" r="textAreaRight" b="textAreaBottom"/>
              <a:pathLst>
                <a:path w="4816592" h="1192858">
                  <a:moveTo>
                    <a:pt x="0" y="0"/>
                  </a:moveTo>
                  <a:lnTo>
                    <a:pt x="4816592" y="0"/>
                  </a:lnTo>
                  <a:lnTo>
                    <a:pt x="4816592" y="1192858"/>
                  </a:lnTo>
                  <a:lnTo>
                    <a:pt x="0" y="1192858"/>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4" name="TextBox 4"/>
            <p:cNvSpPr/>
            <p:nvPr/>
          </p:nvSpPr>
          <p:spPr>
            <a:xfrm>
              <a:off x="0" y="5577120"/>
              <a:ext cx="18287640" cy="4709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45" name="Group 5"/>
          <p:cNvGrpSpPr/>
          <p:nvPr/>
        </p:nvGrpSpPr>
        <p:grpSpPr>
          <a:xfrm>
            <a:off x="1028880" y="0"/>
            <a:ext cx="5924880" cy="9258120"/>
            <a:chOff x="1028880" y="0"/>
            <a:chExt cx="5924880" cy="9258120"/>
          </a:xfrm>
        </p:grpSpPr>
        <p:pic>
          <p:nvPicPr>
            <p:cNvPr id="146" name="Picture 6" descr=""/>
            <p:cNvPicPr/>
            <p:nvPr/>
          </p:nvPicPr>
          <p:blipFill>
            <a:blip r:embed="rId1"/>
            <a:srcRect l="1972" t="0" r="1972" b="0"/>
            <a:stretch/>
          </p:blipFill>
          <p:spPr>
            <a:xfrm>
              <a:off x="1028880" y="0"/>
              <a:ext cx="5924880" cy="9258120"/>
            </a:xfrm>
            <a:prstGeom prst="rect">
              <a:avLst/>
            </a:prstGeom>
            <a:ln w="0">
              <a:noFill/>
            </a:ln>
          </p:spPr>
        </p:pic>
      </p:grpSp>
      <p:grpSp>
        <p:nvGrpSpPr>
          <p:cNvPr id="147" name="Group 7"/>
          <p:cNvGrpSpPr/>
          <p:nvPr/>
        </p:nvGrpSpPr>
        <p:grpSpPr>
          <a:xfrm>
            <a:off x="15852960" y="-912600"/>
            <a:ext cx="3802680" cy="3802680"/>
            <a:chOff x="15852960" y="-912600"/>
            <a:chExt cx="3802680" cy="3802680"/>
          </a:xfrm>
        </p:grpSpPr>
        <p:sp>
          <p:nvSpPr>
            <p:cNvPr id="148" name="Freeform 8"/>
            <p:cNvSpPr/>
            <p:nvPr/>
          </p:nvSpPr>
          <p:spPr>
            <a:xfrm>
              <a:off x="15852960" y="-912600"/>
              <a:ext cx="3802680" cy="3802680"/>
            </a:xfrm>
            <a:custGeom>
              <a:avLst/>
              <a:gdLst>
                <a:gd name="textAreaLeft" fmla="*/ 0 w 3802680"/>
                <a:gd name="textAreaRight" fmla="*/ 3803040 w 3802680"/>
                <a:gd name="textAreaTop" fmla="*/ 0 h 3802680"/>
                <a:gd name="textAreaBottom" fmla="*/ 3803040 h 38026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9" name="TextBox 9"/>
            <p:cNvSpPr/>
            <p:nvPr/>
          </p:nvSpPr>
          <p:spPr>
            <a:xfrm>
              <a:off x="16209720" y="-778680"/>
              <a:ext cx="3089880" cy="331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50" name="TextBox 10"/>
          <p:cNvSpPr/>
          <p:nvPr/>
        </p:nvSpPr>
        <p:spPr>
          <a:xfrm>
            <a:off x="7762680" y="5877000"/>
            <a:ext cx="3664440" cy="497520"/>
          </a:xfrm>
          <a:prstGeom prst="rect">
            <a:avLst/>
          </a:prstGeom>
          <a:noFill/>
          <a:ln w="0">
            <a:noFill/>
          </a:ln>
        </p:spPr>
        <p:style>
          <a:lnRef idx="0"/>
          <a:fillRef idx="0"/>
          <a:effectRef idx="0"/>
          <a:fontRef idx="minor"/>
        </p:style>
        <p:txBody>
          <a:bodyPr lIns="0" rIns="0" tIns="0" bIns="0" anchor="t">
            <a:spAutoFit/>
          </a:bodyPr>
          <a:p>
            <a:pPr defTabSz="914400">
              <a:lnSpc>
                <a:spcPts val="3920"/>
              </a:lnSpc>
            </a:pPr>
            <a:r>
              <a:rPr b="0" lang="en-US" sz="2800" spc="137" strike="noStrike">
                <a:solidFill>
                  <a:srgbClr val="f6f6f6"/>
                </a:solidFill>
                <a:latin typeface="Inter Ultra-Bold"/>
                <a:ea typeface="Inter Ultra-Bold"/>
              </a:rPr>
              <a:t>OUR MISSION</a:t>
            </a:r>
            <a:endParaRPr b="0" lang="en-US" sz="2800" spc="-1" strike="noStrike">
              <a:solidFill>
                <a:srgbClr val="000000"/>
              </a:solidFill>
              <a:latin typeface="Arial"/>
            </a:endParaRPr>
          </a:p>
        </p:txBody>
      </p:sp>
      <p:sp>
        <p:nvSpPr>
          <p:cNvPr id="151" name="TextBox 11"/>
          <p:cNvSpPr/>
          <p:nvPr/>
        </p:nvSpPr>
        <p:spPr>
          <a:xfrm>
            <a:off x="7762680" y="6650280"/>
            <a:ext cx="9991800" cy="2681640"/>
          </a:xfrm>
          <a:prstGeom prst="rect">
            <a:avLst/>
          </a:prstGeom>
          <a:noFill/>
          <a:ln w="0">
            <a:noFill/>
          </a:ln>
        </p:spPr>
        <p:style>
          <a:lnRef idx="0"/>
          <a:fillRef idx="0"/>
          <a:effectRef idx="0"/>
          <a:fontRef idx="minor"/>
        </p:style>
        <p:txBody>
          <a:bodyPr lIns="0" rIns="0" tIns="0" bIns="0" anchor="t">
            <a:spAutoFit/>
          </a:bodyPr>
          <a:p>
            <a:pPr algn="just" defTabSz="914400">
              <a:lnSpc>
                <a:spcPts val="4224"/>
              </a:lnSpc>
              <a:tabLst>
                <a:tab algn="l" pos="0"/>
              </a:tabLst>
            </a:pPr>
            <a:r>
              <a:rPr b="0" lang="en-US" sz="2400" spc="94" strike="noStrike">
                <a:solidFill>
                  <a:srgbClr val="f6f6f6"/>
                </a:solidFill>
                <a:latin typeface="Open Sans"/>
                <a:ea typeface="Open Sans"/>
              </a:rPr>
              <a:t>At Andanje Softwares, our mission is to empower organizations by providing them with state-of-the-art software solutions tailored to their unique needs. We strive to enhance productivity, streamline operations, and foster innovation through our advanced technology and expert insights.</a:t>
            </a:r>
            <a:endParaRPr b="0" lang="en-US" sz="2400" spc="-1" strike="noStrike">
              <a:solidFill>
                <a:srgbClr val="000000"/>
              </a:solidFill>
              <a:latin typeface="Arial"/>
            </a:endParaRPr>
          </a:p>
        </p:txBody>
      </p:sp>
      <p:grpSp>
        <p:nvGrpSpPr>
          <p:cNvPr id="152" name="Group 12"/>
          <p:cNvGrpSpPr/>
          <p:nvPr/>
        </p:nvGrpSpPr>
        <p:grpSpPr>
          <a:xfrm>
            <a:off x="0" y="9077400"/>
            <a:ext cx="1028520" cy="1209600"/>
            <a:chOff x="0" y="9077400"/>
            <a:chExt cx="1028520" cy="1209600"/>
          </a:xfrm>
        </p:grpSpPr>
        <p:sp>
          <p:nvSpPr>
            <p:cNvPr id="153" name="Freeform 13"/>
            <p:cNvSpPr/>
            <p:nvPr/>
          </p:nvSpPr>
          <p:spPr>
            <a:xfrm>
              <a:off x="0" y="9258480"/>
              <a:ext cx="1028520" cy="1028520"/>
            </a:xfrm>
            <a:custGeom>
              <a:avLst/>
              <a:gdLst>
                <a:gd name="textAreaLeft" fmla="*/ 0 w 1028520"/>
                <a:gd name="textAreaRight" fmla="*/ 1028880 w 1028520"/>
                <a:gd name="textAreaTop" fmla="*/ 0 h 1028520"/>
                <a:gd name="textAreaBottom" fmla="*/ 1028880 h 1028520"/>
              </a:gdLst>
              <a:ahLst/>
              <a:rect l="textAreaLeft" t="textAreaTop" r="textAreaRight" b="textAreaBottom"/>
              <a:pathLst>
                <a:path w="270933" h="270933">
                  <a:moveTo>
                    <a:pt x="0" y="0"/>
                  </a:moveTo>
                  <a:lnTo>
                    <a:pt x="270933" y="0"/>
                  </a:lnTo>
                  <a:lnTo>
                    <a:pt x="270933" y="270933"/>
                  </a:lnTo>
                  <a:lnTo>
                    <a:pt x="0" y="270933"/>
                  </a:ln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4" name="TextBox 14"/>
            <p:cNvSpPr/>
            <p:nvPr/>
          </p:nvSpPr>
          <p:spPr>
            <a:xfrm>
              <a:off x="0" y="9077400"/>
              <a:ext cx="1028520" cy="12092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55" name="TextBox 15"/>
          <p:cNvSpPr/>
          <p:nvPr/>
        </p:nvSpPr>
        <p:spPr>
          <a:xfrm>
            <a:off x="8902080" y="212400"/>
            <a:ext cx="3917520" cy="924120"/>
          </a:xfrm>
          <a:prstGeom prst="rect">
            <a:avLst/>
          </a:prstGeom>
          <a:noFill/>
          <a:ln w="0">
            <a:noFill/>
          </a:ln>
        </p:spPr>
        <p:style>
          <a:lnRef idx="0"/>
          <a:fillRef idx="0"/>
          <a:effectRef idx="0"/>
          <a:fontRef idx="minor"/>
        </p:style>
        <p:txBody>
          <a:bodyPr lIns="0" rIns="0" tIns="0" bIns="0" anchor="t">
            <a:spAutoFit/>
          </a:bodyPr>
          <a:p>
            <a:pPr algn="ctr" defTabSz="914400">
              <a:lnSpc>
                <a:spcPts val="7279"/>
              </a:lnSpc>
            </a:pPr>
            <a:r>
              <a:rPr b="0" lang="en-US" sz="5200" spc="-1" strike="noStrike">
                <a:solidFill>
                  <a:srgbClr val="000000"/>
                </a:solidFill>
                <a:latin typeface="Canva Sans Bold"/>
                <a:ea typeface="Canva Sans Bold"/>
              </a:rPr>
              <a:t>What We Do</a:t>
            </a:r>
            <a:endParaRPr b="0" lang="en-US" sz="5200" spc="-1" strike="noStrike">
              <a:solidFill>
                <a:srgbClr val="000000"/>
              </a:solidFill>
              <a:latin typeface="Arial"/>
            </a:endParaRPr>
          </a:p>
        </p:txBody>
      </p:sp>
      <p:sp>
        <p:nvSpPr>
          <p:cNvPr id="156" name="TextBox 16"/>
          <p:cNvSpPr/>
          <p:nvPr/>
        </p:nvSpPr>
        <p:spPr>
          <a:xfrm>
            <a:off x="7607880" y="1248840"/>
            <a:ext cx="10146600" cy="1438200"/>
          </a:xfrm>
          <a:prstGeom prst="rect">
            <a:avLst/>
          </a:prstGeom>
          <a:noFill/>
          <a:ln w="0">
            <a:noFill/>
          </a:ln>
        </p:spPr>
        <p:style>
          <a:lnRef idx="0"/>
          <a:fillRef idx="0"/>
          <a:effectRef idx="0"/>
          <a:fontRef idx="minor"/>
        </p:style>
        <p:txBody>
          <a:bodyPr lIns="0" rIns="0" tIns="0" bIns="0" anchor="t">
            <a:spAutoFit/>
          </a:bodyPr>
          <a:p>
            <a:pPr defTabSz="914400">
              <a:lnSpc>
                <a:spcPts val="2832"/>
              </a:lnSpc>
            </a:pPr>
            <a:r>
              <a:rPr b="0" lang="en-US" sz="2020" spc="-1" strike="noStrike">
                <a:solidFill>
                  <a:srgbClr val="000000"/>
                </a:solidFill>
                <a:latin typeface="Canva Sans Bold"/>
                <a:ea typeface="Canva Sans Bold"/>
              </a:rPr>
              <a:t>We specialize in a diverse range of software solutions, including custom software development, system integration, and digital transformation services. Our team of skilled professionals is committed to developing robust, scalable, and user-friendly software that addresses the challenges of modern businesses.</a:t>
            </a:r>
            <a:endParaRPr b="0" lang="en-US" sz="20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 name="Group 2"/>
          <p:cNvGrpSpPr/>
          <p:nvPr/>
        </p:nvGrpSpPr>
        <p:grpSpPr>
          <a:xfrm>
            <a:off x="12634560" y="-180720"/>
            <a:ext cx="5653080" cy="10467360"/>
            <a:chOff x="12634560" y="-180720"/>
            <a:chExt cx="5653080" cy="10467360"/>
          </a:xfrm>
        </p:grpSpPr>
        <p:sp>
          <p:nvSpPr>
            <p:cNvPr id="158" name="Freeform 3"/>
            <p:cNvSpPr/>
            <p:nvPr/>
          </p:nvSpPr>
          <p:spPr>
            <a:xfrm>
              <a:off x="12634560" y="0"/>
              <a:ext cx="5653080" cy="10286640"/>
            </a:xfrm>
            <a:custGeom>
              <a:avLst/>
              <a:gdLst>
                <a:gd name="textAreaLeft" fmla="*/ 0 w 5653080"/>
                <a:gd name="textAreaRight" fmla="*/ 5653440 w 5653080"/>
                <a:gd name="textAreaTop" fmla="*/ 0 h 10286640"/>
                <a:gd name="textAreaBottom" fmla="*/ 10287000 h 10286640"/>
              </a:gdLst>
              <a:ahLst/>
              <a:rect l="textAreaLeft" t="textAreaTop" r="textAreaRight" b="textAreaBottom"/>
              <a:pathLst>
                <a:path w="1488959" h="2709333">
                  <a:moveTo>
                    <a:pt x="0" y="0"/>
                  </a:moveTo>
                  <a:lnTo>
                    <a:pt x="1488959" y="0"/>
                  </a:lnTo>
                  <a:lnTo>
                    <a:pt x="1488959" y="2709333"/>
                  </a:lnTo>
                  <a:lnTo>
                    <a:pt x="0" y="2709333"/>
                  </a:lnTo>
                  <a:close/>
                </a:path>
              </a:pathLst>
            </a:custGeom>
            <a:solidFill>
              <a:srgbClr val="f6f6f6"/>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9" name="TextBox 4"/>
            <p:cNvSpPr/>
            <p:nvPr/>
          </p:nvSpPr>
          <p:spPr>
            <a:xfrm>
              <a:off x="12634560" y="-180720"/>
              <a:ext cx="565308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60" name="Group 5"/>
          <p:cNvGrpSpPr/>
          <p:nvPr/>
        </p:nvGrpSpPr>
        <p:grpSpPr>
          <a:xfrm>
            <a:off x="9590400" y="-1909080"/>
            <a:ext cx="7809840" cy="7809840"/>
            <a:chOff x="9590400" y="-1909080"/>
            <a:chExt cx="7809840" cy="7809840"/>
          </a:xfrm>
        </p:grpSpPr>
        <p:sp>
          <p:nvSpPr>
            <p:cNvPr id="161" name="Freeform 6"/>
            <p:cNvSpPr/>
            <p:nvPr/>
          </p:nvSpPr>
          <p:spPr>
            <a:xfrm>
              <a:off x="9590400" y="-1909080"/>
              <a:ext cx="7809840" cy="7809840"/>
            </a:xfrm>
            <a:custGeom>
              <a:avLst/>
              <a:gdLst>
                <a:gd name="textAreaLeft" fmla="*/ 0 w 7809840"/>
                <a:gd name="textAreaRight" fmla="*/ 7810200 w 7809840"/>
                <a:gd name="textAreaTop" fmla="*/ 0 h 7809840"/>
                <a:gd name="textAreaBottom" fmla="*/ 7810200 h 7809840"/>
              </a:gdLst>
              <a:ahLst/>
              <a:rect l="textAreaLeft" t="textAreaTop" r="textAreaRight" b="textAreaBottom"/>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2" name="Group 7"/>
          <p:cNvGrpSpPr/>
          <p:nvPr/>
        </p:nvGrpSpPr>
        <p:grpSpPr>
          <a:xfrm>
            <a:off x="839880" y="2796840"/>
            <a:ext cx="877320" cy="877320"/>
            <a:chOff x="839880" y="2796840"/>
            <a:chExt cx="877320" cy="877320"/>
          </a:xfrm>
        </p:grpSpPr>
        <p:sp>
          <p:nvSpPr>
            <p:cNvPr id="163" name="Freeform 8"/>
            <p:cNvSpPr/>
            <p:nvPr/>
          </p:nvSpPr>
          <p:spPr>
            <a:xfrm>
              <a:off x="839880" y="279684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4" name="TextBox 9"/>
            <p:cNvSpPr/>
            <p:nvPr/>
          </p:nvSpPr>
          <p:spPr>
            <a:xfrm>
              <a:off x="922320" y="282744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01</a:t>
              </a:r>
              <a:endParaRPr b="0" lang="en-US" sz="3000" spc="-1" strike="noStrike">
                <a:solidFill>
                  <a:srgbClr val="000000"/>
                </a:solidFill>
                <a:latin typeface="Arial"/>
              </a:endParaRPr>
            </a:p>
          </p:txBody>
        </p:sp>
      </p:grpSp>
      <p:grpSp>
        <p:nvGrpSpPr>
          <p:cNvPr id="165" name="Group 10"/>
          <p:cNvGrpSpPr/>
          <p:nvPr/>
        </p:nvGrpSpPr>
        <p:grpSpPr>
          <a:xfrm>
            <a:off x="839880" y="6406560"/>
            <a:ext cx="877320" cy="877320"/>
            <a:chOff x="839880" y="6406560"/>
            <a:chExt cx="877320" cy="877320"/>
          </a:xfrm>
        </p:grpSpPr>
        <p:sp>
          <p:nvSpPr>
            <p:cNvPr id="166" name="Freeform 11"/>
            <p:cNvSpPr/>
            <p:nvPr/>
          </p:nvSpPr>
          <p:spPr>
            <a:xfrm>
              <a:off x="839880" y="640656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7" name="TextBox 12"/>
            <p:cNvSpPr/>
            <p:nvPr/>
          </p:nvSpPr>
          <p:spPr>
            <a:xfrm>
              <a:off x="922320" y="643752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02</a:t>
              </a:r>
              <a:endParaRPr b="0" lang="en-US" sz="3000" spc="-1" strike="noStrike">
                <a:solidFill>
                  <a:srgbClr val="000000"/>
                </a:solidFill>
                <a:latin typeface="Arial"/>
              </a:endParaRPr>
            </a:p>
          </p:txBody>
        </p:sp>
      </p:grpSp>
      <p:grpSp>
        <p:nvGrpSpPr>
          <p:cNvPr id="168" name="Group 13"/>
          <p:cNvGrpSpPr/>
          <p:nvPr/>
        </p:nvGrpSpPr>
        <p:grpSpPr>
          <a:xfrm>
            <a:off x="9590400" y="6406560"/>
            <a:ext cx="877320" cy="877320"/>
            <a:chOff x="9590400" y="6406560"/>
            <a:chExt cx="877320" cy="877320"/>
          </a:xfrm>
        </p:grpSpPr>
        <p:sp>
          <p:nvSpPr>
            <p:cNvPr id="169" name="Freeform 14"/>
            <p:cNvSpPr/>
            <p:nvPr/>
          </p:nvSpPr>
          <p:spPr>
            <a:xfrm>
              <a:off x="9590400" y="640656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0" name="TextBox 15"/>
            <p:cNvSpPr/>
            <p:nvPr/>
          </p:nvSpPr>
          <p:spPr>
            <a:xfrm>
              <a:off x="9672840" y="643752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03</a:t>
              </a:r>
              <a:endParaRPr b="0" lang="en-US" sz="3000" spc="-1" strike="noStrike">
                <a:solidFill>
                  <a:srgbClr val="000000"/>
                </a:solidFill>
                <a:latin typeface="Arial"/>
              </a:endParaRPr>
            </a:p>
          </p:txBody>
        </p:sp>
      </p:grpSp>
      <p:grpSp>
        <p:nvGrpSpPr>
          <p:cNvPr id="171" name="Group 16"/>
          <p:cNvGrpSpPr/>
          <p:nvPr/>
        </p:nvGrpSpPr>
        <p:grpSpPr>
          <a:xfrm>
            <a:off x="17400960" y="-180720"/>
            <a:ext cx="862920" cy="2095200"/>
            <a:chOff x="17400960" y="-180720"/>
            <a:chExt cx="862920" cy="2095200"/>
          </a:xfrm>
        </p:grpSpPr>
        <p:sp>
          <p:nvSpPr>
            <p:cNvPr id="172" name="Freeform 17"/>
            <p:cNvSpPr/>
            <p:nvPr/>
          </p:nvSpPr>
          <p:spPr>
            <a:xfrm>
              <a:off x="17400960" y="0"/>
              <a:ext cx="862920" cy="1914480"/>
            </a:xfrm>
            <a:custGeom>
              <a:avLst/>
              <a:gdLst>
                <a:gd name="textAreaLeft" fmla="*/ 0 w 862920"/>
                <a:gd name="textAreaRight" fmla="*/ 863280 w 862920"/>
                <a:gd name="textAreaTop" fmla="*/ 0 h 1914480"/>
                <a:gd name="textAreaBottom" fmla="*/ 1914840 h 1914480"/>
              </a:gdLst>
              <a:ahLst/>
              <a:rect l="textAreaLeft" t="textAreaTop" r="textAreaRight" b="textAreaBottom"/>
              <a:pathLst>
                <a:path w="227399" h="504314">
                  <a:moveTo>
                    <a:pt x="0" y="0"/>
                  </a:moveTo>
                  <a:lnTo>
                    <a:pt x="227399" y="0"/>
                  </a:lnTo>
                  <a:lnTo>
                    <a:pt x="227399" y="504314"/>
                  </a:lnTo>
                  <a:lnTo>
                    <a:pt x="0" y="504314"/>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3" name="TextBox 18"/>
            <p:cNvSpPr/>
            <p:nvPr/>
          </p:nvSpPr>
          <p:spPr>
            <a:xfrm>
              <a:off x="17400960" y="-180720"/>
              <a:ext cx="862920" cy="20952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74" name="Group 19"/>
          <p:cNvGrpSpPr/>
          <p:nvPr/>
        </p:nvGrpSpPr>
        <p:grpSpPr>
          <a:xfrm>
            <a:off x="-1061640" y="8036640"/>
            <a:ext cx="3802680" cy="3802680"/>
            <a:chOff x="-1061640" y="8036640"/>
            <a:chExt cx="3802680" cy="3802680"/>
          </a:xfrm>
        </p:grpSpPr>
        <p:sp>
          <p:nvSpPr>
            <p:cNvPr id="175" name="Freeform 20"/>
            <p:cNvSpPr/>
            <p:nvPr/>
          </p:nvSpPr>
          <p:spPr>
            <a:xfrm>
              <a:off x="-1061640" y="8036640"/>
              <a:ext cx="3802680" cy="3802680"/>
            </a:xfrm>
            <a:custGeom>
              <a:avLst/>
              <a:gdLst>
                <a:gd name="textAreaLeft" fmla="*/ 0 w 3802680"/>
                <a:gd name="textAreaRight" fmla="*/ 3803040 w 3802680"/>
                <a:gd name="textAreaTop" fmla="*/ 0 h 3802680"/>
                <a:gd name="textAreaBottom" fmla="*/ 3803040 h 38026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6" name="TextBox 21"/>
            <p:cNvSpPr/>
            <p:nvPr/>
          </p:nvSpPr>
          <p:spPr>
            <a:xfrm>
              <a:off x="-705240" y="8170560"/>
              <a:ext cx="3089880" cy="331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177" name="Group 22"/>
          <p:cNvGrpSpPr/>
          <p:nvPr/>
        </p:nvGrpSpPr>
        <p:grpSpPr>
          <a:xfrm>
            <a:off x="0" y="9914040"/>
            <a:ext cx="18263880" cy="372600"/>
            <a:chOff x="0" y="9914040"/>
            <a:chExt cx="18263880" cy="372600"/>
          </a:xfrm>
        </p:grpSpPr>
        <p:sp>
          <p:nvSpPr>
            <p:cNvPr id="178" name="Freeform 23"/>
            <p:cNvSpPr/>
            <p:nvPr/>
          </p:nvSpPr>
          <p:spPr>
            <a:xfrm>
              <a:off x="0" y="10094760"/>
              <a:ext cx="18263880" cy="191880"/>
            </a:xfrm>
            <a:custGeom>
              <a:avLst/>
              <a:gdLst>
                <a:gd name="textAreaLeft" fmla="*/ 0 w 18263880"/>
                <a:gd name="textAreaRight" fmla="*/ 18264240 w 18263880"/>
                <a:gd name="textAreaTop" fmla="*/ 0 h 191880"/>
                <a:gd name="textAreaBottom" fmla="*/ 192240 h 191880"/>
              </a:gdLst>
              <a:ahLst/>
              <a:rect l="textAreaLeft" t="textAreaTop" r="textAreaRight" b="textAreaBottom"/>
              <a:pathLst>
                <a:path w="4810343" h="50648">
                  <a:moveTo>
                    <a:pt x="0" y="0"/>
                  </a:moveTo>
                  <a:lnTo>
                    <a:pt x="4810343" y="0"/>
                  </a:lnTo>
                  <a:lnTo>
                    <a:pt x="4810343" y="50648"/>
                  </a:lnTo>
                  <a:lnTo>
                    <a:pt x="0" y="50648"/>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9" name="TextBox 24"/>
            <p:cNvSpPr/>
            <p:nvPr/>
          </p:nvSpPr>
          <p:spPr>
            <a:xfrm>
              <a:off x="0" y="9914040"/>
              <a:ext cx="18263880" cy="372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80" name="TextBox 25"/>
          <p:cNvSpPr/>
          <p:nvPr/>
        </p:nvSpPr>
        <p:spPr>
          <a:xfrm>
            <a:off x="469440" y="104760"/>
            <a:ext cx="10206360" cy="288072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DECENT WORK AND ECONOMIC GROWTH</a:t>
            </a:r>
            <a:endParaRPr b="0" lang="en-US" sz="7200" spc="-1" strike="noStrike">
              <a:solidFill>
                <a:srgbClr val="000000"/>
              </a:solidFill>
              <a:latin typeface="Arial"/>
            </a:endParaRPr>
          </a:p>
          <a:p>
            <a:pPr defTabSz="914400">
              <a:lnSpc>
                <a:spcPts val="7560"/>
              </a:lnSpc>
            </a:pPr>
            <a:endParaRPr b="0" lang="en-US" sz="1800" spc="-1" strike="noStrike">
              <a:solidFill>
                <a:srgbClr val="000000"/>
              </a:solidFill>
              <a:latin typeface="Arial"/>
            </a:endParaRPr>
          </a:p>
        </p:txBody>
      </p:sp>
      <p:sp>
        <p:nvSpPr>
          <p:cNvPr id="181" name="TextBox 26"/>
          <p:cNvSpPr/>
          <p:nvPr/>
        </p:nvSpPr>
        <p:spPr>
          <a:xfrm>
            <a:off x="839880" y="2171880"/>
            <a:ext cx="681840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Bold"/>
                <a:ea typeface="Open Sans Bold"/>
              </a:rPr>
              <a:t>WE WILL SOLVE THE PROBLEMS</a:t>
            </a:r>
            <a:endParaRPr b="0" lang="en-US" sz="2400" spc="-1" strike="noStrike">
              <a:solidFill>
                <a:srgbClr val="000000"/>
              </a:solidFill>
              <a:latin typeface="Arial"/>
            </a:endParaRPr>
          </a:p>
        </p:txBody>
      </p:sp>
      <p:sp>
        <p:nvSpPr>
          <p:cNvPr id="182" name="TextBox 27"/>
          <p:cNvSpPr/>
          <p:nvPr/>
        </p:nvSpPr>
        <p:spPr>
          <a:xfrm>
            <a:off x="1925640" y="2992320"/>
            <a:ext cx="766440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000000"/>
                </a:solidFill>
                <a:latin typeface="Inter Bold"/>
                <a:ea typeface="Inter Bold"/>
              </a:rPr>
              <a:t> </a:t>
            </a:r>
            <a:r>
              <a:rPr b="0" lang="en-US" sz="2700" spc="-1" strike="noStrike">
                <a:solidFill>
                  <a:srgbClr val="000000"/>
                </a:solidFill>
                <a:latin typeface="Inter Bold"/>
                <a:ea typeface="Inter Bold"/>
              </a:rPr>
              <a:t>Lack of Access to Modern Accounting Tools</a:t>
            </a:r>
            <a:endParaRPr b="0" lang="en-US" sz="2700" spc="-1" strike="noStrike">
              <a:solidFill>
                <a:srgbClr val="000000"/>
              </a:solidFill>
              <a:latin typeface="Arial"/>
            </a:endParaRPr>
          </a:p>
        </p:txBody>
      </p:sp>
      <p:sp>
        <p:nvSpPr>
          <p:cNvPr id="183" name="TextBox 28"/>
          <p:cNvSpPr/>
          <p:nvPr/>
        </p:nvSpPr>
        <p:spPr>
          <a:xfrm>
            <a:off x="1925640" y="6602400"/>
            <a:ext cx="654840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000000"/>
                </a:solidFill>
                <a:latin typeface="Inter Bold"/>
                <a:ea typeface="Inter Bold"/>
              </a:rPr>
              <a:t> </a:t>
            </a:r>
            <a:r>
              <a:rPr b="0" lang="en-US" sz="2700" spc="-1" strike="noStrike">
                <a:solidFill>
                  <a:srgbClr val="000000"/>
                </a:solidFill>
                <a:latin typeface="Inter Bold"/>
                <a:ea typeface="Inter Bold"/>
              </a:rPr>
              <a:t>Insufficient Financial Literacy</a:t>
            </a:r>
            <a:endParaRPr b="0" lang="en-US" sz="2700" spc="-1" strike="noStrike">
              <a:solidFill>
                <a:srgbClr val="000000"/>
              </a:solidFill>
              <a:latin typeface="Arial"/>
            </a:endParaRPr>
          </a:p>
        </p:txBody>
      </p:sp>
      <p:sp>
        <p:nvSpPr>
          <p:cNvPr id="184" name="TextBox 29"/>
          <p:cNvSpPr/>
          <p:nvPr/>
        </p:nvSpPr>
        <p:spPr>
          <a:xfrm>
            <a:off x="10676160" y="6602400"/>
            <a:ext cx="672444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000000"/>
                </a:solidFill>
                <a:latin typeface="Inter Bold"/>
                <a:ea typeface="Inter Bold"/>
              </a:rPr>
              <a:t> </a:t>
            </a:r>
            <a:r>
              <a:rPr b="0" lang="en-US" sz="2700" spc="-1" strike="noStrike">
                <a:solidFill>
                  <a:srgbClr val="000000"/>
                </a:solidFill>
                <a:latin typeface="Inter Bold"/>
                <a:ea typeface="Inter Bold"/>
              </a:rPr>
              <a:t>Ineffective Financial Planning</a:t>
            </a:r>
            <a:endParaRPr b="0" lang="en-US" sz="2700" spc="-1" strike="noStrike">
              <a:solidFill>
                <a:srgbClr val="000000"/>
              </a:solidFill>
              <a:latin typeface="Arial"/>
            </a:endParaRPr>
          </a:p>
        </p:txBody>
      </p:sp>
      <p:sp>
        <p:nvSpPr>
          <p:cNvPr id="185" name="TextBox 30"/>
          <p:cNvSpPr/>
          <p:nvPr/>
        </p:nvSpPr>
        <p:spPr>
          <a:xfrm>
            <a:off x="1925640" y="3598200"/>
            <a:ext cx="6724440" cy="141660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000000"/>
                </a:solidFill>
                <a:latin typeface="Open Sans"/>
                <a:ea typeface="Open Sans"/>
              </a:rPr>
              <a:t>Many SMEs rely on outdated or manual accounting methods, leading to errors and inefficiencies.</a:t>
            </a:r>
            <a:endParaRPr b="0" lang="en-US" sz="2400" spc="-1" strike="noStrike">
              <a:solidFill>
                <a:srgbClr val="000000"/>
              </a:solidFill>
              <a:latin typeface="Arial"/>
            </a:endParaRPr>
          </a:p>
        </p:txBody>
      </p:sp>
      <p:sp>
        <p:nvSpPr>
          <p:cNvPr id="186" name="TextBox 31"/>
          <p:cNvSpPr/>
          <p:nvPr/>
        </p:nvSpPr>
        <p:spPr>
          <a:xfrm>
            <a:off x="1925640" y="7208280"/>
            <a:ext cx="6724440" cy="141660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000000"/>
                </a:solidFill>
                <a:latin typeface="Open Sans"/>
                <a:ea typeface="Open Sans"/>
              </a:rPr>
              <a:t>Business owners and employees often lack the necessary skills and knowledge to effectively manage finances and accounting</a:t>
            </a:r>
            <a:endParaRPr b="0" lang="en-US" sz="2400" spc="-1" strike="noStrike">
              <a:solidFill>
                <a:srgbClr val="000000"/>
              </a:solidFill>
              <a:latin typeface="Arial"/>
            </a:endParaRPr>
          </a:p>
        </p:txBody>
      </p:sp>
      <p:sp>
        <p:nvSpPr>
          <p:cNvPr id="187" name="TextBox 32"/>
          <p:cNvSpPr/>
          <p:nvPr/>
        </p:nvSpPr>
        <p:spPr>
          <a:xfrm>
            <a:off x="10676160" y="7208280"/>
            <a:ext cx="6724440" cy="141660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000000"/>
                </a:solidFill>
                <a:latin typeface="Open Sans"/>
                <a:ea typeface="Open Sans"/>
              </a:rPr>
              <a:t>Without accurate and timely financial data, SMEs struggle to make informed business decisions and plan for future growth.</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8" name="Group 2"/>
          <p:cNvGrpSpPr/>
          <p:nvPr/>
        </p:nvGrpSpPr>
        <p:grpSpPr>
          <a:xfrm>
            <a:off x="839880" y="6515280"/>
            <a:ext cx="6027840" cy="2314440"/>
            <a:chOff x="839880" y="6515280"/>
            <a:chExt cx="6027840" cy="2314440"/>
          </a:xfrm>
        </p:grpSpPr>
        <p:pic>
          <p:nvPicPr>
            <p:cNvPr id="189" name="Picture 3" descr=""/>
            <p:cNvPicPr/>
            <p:nvPr/>
          </p:nvPicPr>
          <p:blipFill>
            <a:blip r:embed="rId1"/>
            <a:srcRect l="0" t="16239" r="0" b="16239"/>
            <a:stretch/>
          </p:blipFill>
          <p:spPr>
            <a:xfrm>
              <a:off x="839880" y="6515280"/>
              <a:ext cx="6027840" cy="2314440"/>
            </a:xfrm>
            <a:prstGeom prst="rect">
              <a:avLst/>
            </a:prstGeom>
            <a:ln w="0">
              <a:noFill/>
            </a:ln>
          </p:spPr>
        </p:pic>
      </p:grpSp>
      <p:grpSp>
        <p:nvGrpSpPr>
          <p:cNvPr id="190" name="Group 4"/>
          <p:cNvGrpSpPr/>
          <p:nvPr/>
        </p:nvGrpSpPr>
        <p:grpSpPr>
          <a:xfrm>
            <a:off x="839880" y="4024080"/>
            <a:ext cx="6027840" cy="2314440"/>
            <a:chOff x="839880" y="4024080"/>
            <a:chExt cx="6027840" cy="2314440"/>
          </a:xfrm>
        </p:grpSpPr>
        <p:pic>
          <p:nvPicPr>
            <p:cNvPr id="191" name="Picture 5" descr=""/>
            <p:cNvPicPr/>
            <p:nvPr/>
          </p:nvPicPr>
          <p:blipFill>
            <a:blip r:embed="rId2"/>
            <a:srcRect l="0" t="24928" r="0" b="6702"/>
            <a:stretch/>
          </p:blipFill>
          <p:spPr>
            <a:xfrm>
              <a:off x="839880" y="4024080"/>
              <a:ext cx="6027840" cy="2314440"/>
            </a:xfrm>
            <a:prstGeom prst="rect">
              <a:avLst/>
            </a:prstGeom>
            <a:ln w="0">
              <a:noFill/>
            </a:ln>
          </p:spPr>
        </p:pic>
      </p:grpSp>
      <p:sp>
        <p:nvSpPr>
          <p:cNvPr id="192" name="TextBox 6"/>
          <p:cNvSpPr/>
          <p:nvPr/>
        </p:nvSpPr>
        <p:spPr>
          <a:xfrm>
            <a:off x="839880" y="562320"/>
            <a:ext cx="681840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SOLUTIONS</a:t>
            </a:r>
            <a:endParaRPr b="0" lang="en-US" sz="7200" spc="-1" strike="noStrike">
              <a:solidFill>
                <a:srgbClr val="000000"/>
              </a:solidFill>
              <a:latin typeface="Arial"/>
            </a:endParaRPr>
          </a:p>
        </p:txBody>
      </p:sp>
      <p:sp>
        <p:nvSpPr>
          <p:cNvPr id="193" name="TextBox 7"/>
          <p:cNvSpPr/>
          <p:nvPr/>
        </p:nvSpPr>
        <p:spPr>
          <a:xfrm>
            <a:off x="839880" y="1518480"/>
            <a:ext cx="681840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Bold"/>
                <a:ea typeface="Open Sans Bold"/>
              </a:rPr>
              <a:t>SOLUTIONS OF THE PROBLEMS</a:t>
            </a:r>
            <a:endParaRPr b="0" lang="en-US" sz="2400" spc="-1" strike="noStrike">
              <a:solidFill>
                <a:srgbClr val="000000"/>
              </a:solidFill>
              <a:latin typeface="Arial"/>
            </a:endParaRPr>
          </a:p>
        </p:txBody>
      </p:sp>
      <p:grpSp>
        <p:nvGrpSpPr>
          <p:cNvPr id="194" name="Group 8"/>
          <p:cNvGrpSpPr/>
          <p:nvPr/>
        </p:nvGrpSpPr>
        <p:grpSpPr>
          <a:xfrm>
            <a:off x="7718400" y="-180720"/>
            <a:ext cx="10569240" cy="10467360"/>
            <a:chOff x="7718400" y="-180720"/>
            <a:chExt cx="10569240" cy="10467360"/>
          </a:xfrm>
        </p:grpSpPr>
        <p:sp>
          <p:nvSpPr>
            <p:cNvPr id="195" name="Freeform 9"/>
            <p:cNvSpPr/>
            <p:nvPr/>
          </p:nvSpPr>
          <p:spPr>
            <a:xfrm>
              <a:off x="7718400" y="0"/>
              <a:ext cx="10569240" cy="10286640"/>
            </a:xfrm>
            <a:custGeom>
              <a:avLst/>
              <a:gdLst>
                <a:gd name="textAreaLeft" fmla="*/ 0 w 10569240"/>
                <a:gd name="textAreaRight" fmla="*/ 10569600 w 10569240"/>
                <a:gd name="textAreaTop" fmla="*/ 0 h 10286640"/>
                <a:gd name="textAreaBottom" fmla="*/ 10287000 h 10286640"/>
              </a:gdLst>
              <a:ahLst/>
              <a:rect l="textAreaLeft" t="textAreaTop" r="textAreaRight" b="textAreaBottom"/>
              <a:pathLst>
                <a:path w="2783788" h="2709333">
                  <a:moveTo>
                    <a:pt x="0" y="0"/>
                  </a:moveTo>
                  <a:lnTo>
                    <a:pt x="2783788" y="0"/>
                  </a:lnTo>
                  <a:lnTo>
                    <a:pt x="2783788" y="2709333"/>
                  </a:lnTo>
                  <a:lnTo>
                    <a:pt x="0" y="2709333"/>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6" name="TextBox 10"/>
            <p:cNvSpPr/>
            <p:nvPr/>
          </p:nvSpPr>
          <p:spPr>
            <a:xfrm>
              <a:off x="7718400" y="-180720"/>
              <a:ext cx="1056924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197" name="Freeform 11"/>
          <p:cNvSpPr/>
          <p:nvPr/>
        </p:nvSpPr>
        <p:spPr>
          <a:xfrm>
            <a:off x="839880" y="9258480"/>
            <a:ext cx="586080" cy="483480"/>
          </a:xfrm>
          <a:custGeom>
            <a:avLst/>
            <a:gdLst>
              <a:gd name="textAreaLeft" fmla="*/ 0 w 586080"/>
              <a:gd name="textAreaRight" fmla="*/ 586440 w 586080"/>
              <a:gd name="textAreaTop" fmla="*/ 0 h 483480"/>
              <a:gd name="textAreaBottom" fmla="*/ 483840 h 483480"/>
            </a:gdLst>
            <a:ahLst/>
            <a:rect l="textAreaLeft" t="textAreaTop" r="textAreaRight" b="textAreaBottom"/>
            <a:pathLst>
              <a:path w="586293" h="483692">
                <a:moveTo>
                  <a:pt x="0" y="0"/>
                </a:moveTo>
                <a:lnTo>
                  <a:pt x="586293" y="0"/>
                </a:lnTo>
                <a:lnTo>
                  <a:pt x="586293" y="483692"/>
                </a:lnTo>
                <a:lnTo>
                  <a:pt x="0" y="483692"/>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8" name="TextBox 12"/>
          <p:cNvSpPr/>
          <p:nvPr/>
        </p:nvSpPr>
        <p:spPr>
          <a:xfrm>
            <a:off x="1572120" y="9265320"/>
            <a:ext cx="3191040" cy="44388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000000"/>
                </a:solidFill>
                <a:latin typeface="Open Sans Semi-Bold"/>
                <a:ea typeface="Open Sans Semi-Bold"/>
              </a:rPr>
              <a:t>Thynk Unlimited</a:t>
            </a:r>
            <a:endParaRPr b="0" lang="en-US" sz="2500" spc="-1" strike="noStrike">
              <a:solidFill>
                <a:srgbClr val="000000"/>
              </a:solidFill>
              <a:latin typeface="Arial"/>
            </a:endParaRPr>
          </a:p>
        </p:txBody>
      </p:sp>
      <p:sp>
        <p:nvSpPr>
          <p:cNvPr id="199" name="AutoShape 13"/>
          <p:cNvSpPr/>
          <p:nvPr/>
        </p:nvSpPr>
        <p:spPr>
          <a:xfrm>
            <a:off x="839880" y="2323800"/>
            <a:ext cx="1858320" cy="360"/>
          </a:xfrm>
          <a:prstGeom prst="line">
            <a:avLst/>
          </a:prstGeom>
          <a:ln w="76200">
            <a:solidFill>
              <a:srgbClr val="eae4d2"/>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grpSp>
        <p:nvGrpSpPr>
          <p:cNvPr id="200" name="Group 14"/>
          <p:cNvGrpSpPr/>
          <p:nvPr/>
        </p:nvGrpSpPr>
        <p:grpSpPr>
          <a:xfrm>
            <a:off x="8493480" y="595800"/>
            <a:ext cx="877320" cy="877320"/>
            <a:chOff x="8493480" y="595800"/>
            <a:chExt cx="877320" cy="877320"/>
          </a:xfrm>
        </p:grpSpPr>
        <p:sp>
          <p:nvSpPr>
            <p:cNvPr id="201" name="Freeform 15"/>
            <p:cNvSpPr/>
            <p:nvPr/>
          </p:nvSpPr>
          <p:spPr>
            <a:xfrm>
              <a:off x="8493480" y="59580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2" name="TextBox 16"/>
            <p:cNvSpPr/>
            <p:nvPr/>
          </p:nvSpPr>
          <p:spPr>
            <a:xfrm>
              <a:off x="8575920" y="62676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01</a:t>
              </a:r>
              <a:endParaRPr b="0" lang="en-US" sz="3000" spc="-1" strike="noStrike">
                <a:solidFill>
                  <a:srgbClr val="000000"/>
                </a:solidFill>
                <a:latin typeface="Arial"/>
              </a:endParaRPr>
            </a:p>
          </p:txBody>
        </p:sp>
      </p:grpSp>
      <p:sp>
        <p:nvSpPr>
          <p:cNvPr id="203" name="TextBox 17"/>
          <p:cNvSpPr/>
          <p:nvPr/>
        </p:nvSpPr>
        <p:spPr>
          <a:xfrm>
            <a:off x="9579240" y="791640"/>
            <a:ext cx="764136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ffffff"/>
                </a:solidFill>
                <a:latin typeface="Inter Bold"/>
                <a:ea typeface="Inter Bold"/>
              </a:rPr>
              <a:t> </a:t>
            </a:r>
            <a:r>
              <a:rPr b="0" lang="en-US" sz="2700" spc="-1" strike="noStrike">
                <a:solidFill>
                  <a:srgbClr val="ffffff"/>
                </a:solidFill>
                <a:latin typeface="Inter Bold"/>
                <a:ea typeface="Inter Bold"/>
              </a:rPr>
              <a:t>Implementing Accounting Software:</a:t>
            </a:r>
            <a:endParaRPr b="0" lang="en-US" sz="2700" spc="-1" strike="noStrike">
              <a:solidFill>
                <a:srgbClr val="000000"/>
              </a:solidFill>
              <a:latin typeface="Arial"/>
            </a:endParaRPr>
          </a:p>
        </p:txBody>
      </p:sp>
      <p:sp>
        <p:nvSpPr>
          <p:cNvPr id="204" name="TextBox 18"/>
          <p:cNvSpPr/>
          <p:nvPr/>
        </p:nvSpPr>
        <p:spPr>
          <a:xfrm>
            <a:off x="9579240" y="1397160"/>
            <a:ext cx="7641360" cy="188892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ffffff"/>
                </a:solidFill>
                <a:latin typeface="Open Sans"/>
                <a:ea typeface="Open Sans"/>
              </a:rPr>
              <a:t>Develop and promote user-friendly accounting software tailored to the needs of SMEs, enabling them to automate and streamline their accounting processes.</a:t>
            </a:r>
            <a:endParaRPr b="0" lang="en-US" sz="2400" spc="-1" strike="noStrike">
              <a:solidFill>
                <a:srgbClr val="000000"/>
              </a:solidFill>
              <a:latin typeface="Arial"/>
            </a:endParaRPr>
          </a:p>
        </p:txBody>
      </p:sp>
      <p:grpSp>
        <p:nvGrpSpPr>
          <p:cNvPr id="205" name="Group 19"/>
          <p:cNvGrpSpPr/>
          <p:nvPr/>
        </p:nvGrpSpPr>
        <p:grpSpPr>
          <a:xfrm>
            <a:off x="8493480" y="3729240"/>
            <a:ext cx="877320" cy="877320"/>
            <a:chOff x="8493480" y="3729240"/>
            <a:chExt cx="877320" cy="877320"/>
          </a:xfrm>
        </p:grpSpPr>
        <p:sp>
          <p:nvSpPr>
            <p:cNvPr id="206" name="Freeform 20"/>
            <p:cNvSpPr/>
            <p:nvPr/>
          </p:nvSpPr>
          <p:spPr>
            <a:xfrm>
              <a:off x="8493480" y="372924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7" name="TextBox 21"/>
            <p:cNvSpPr/>
            <p:nvPr/>
          </p:nvSpPr>
          <p:spPr>
            <a:xfrm>
              <a:off x="8575920" y="375984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02</a:t>
              </a:r>
              <a:endParaRPr b="0" lang="en-US" sz="3000" spc="-1" strike="noStrike">
                <a:solidFill>
                  <a:srgbClr val="000000"/>
                </a:solidFill>
                <a:latin typeface="Arial"/>
              </a:endParaRPr>
            </a:p>
          </p:txBody>
        </p:sp>
      </p:grpSp>
      <p:sp>
        <p:nvSpPr>
          <p:cNvPr id="208" name="TextBox 22"/>
          <p:cNvSpPr/>
          <p:nvPr/>
        </p:nvSpPr>
        <p:spPr>
          <a:xfrm>
            <a:off x="9579240" y="3924720"/>
            <a:ext cx="764136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ffffff"/>
                </a:solidFill>
                <a:latin typeface="Inter Bold"/>
                <a:ea typeface="Inter Bold"/>
              </a:rPr>
              <a:t> </a:t>
            </a:r>
            <a:r>
              <a:rPr b="0" lang="en-US" sz="2700" spc="-1" strike="noStrike">
                <a:solidFill>
                  <a:srgbClr val="ffffff"/>
                </a:solidFill>
                <a:latin typeface="Inter Bold"/>
                <a:ea typeface="Inter Bold"/>
              </a:rPr>
              <a:t>Financial Literacy Programs:</a:t>
            </a:r>
            <a:endParaRPr b="0" lang="en-US" sz="2700" spc="-1" strike="noStrike">
              <a:solidFill>
                <a:srgbClr val="000000"/>
              </a:solidFill>
              <a:latin typeface="Arial"/>
            </a:endParaRPr>
          </a:p>
        </p:txBody>
      </p:sp>
      <p:sp>
        <p:nvSpPr>
          <p:cNvPr id="209" name="TextBox 23"/>
          <p:cNvSpPr/>
          <p:nvPr/>
        </p:nvSpPr>
        <p:spPr>
          <a:xfrm>
            <a:off x="9579240" y="4530600"/>
            <a:ext cx="7641360" cy="188892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ffffff"/>
                </a:solidFill>
                <a:latin typeface="Open Sans"/>
                <a:ea typeface="Open Sans"/>
              </a:rPr>
              <a:t>Use data to identify gaps in financial literacy among SME owners and employees and design targeted training programs to enhance their accounting skills and knowledge.</a:t>
            </a:r>
            <a:endParaRPr b="0" lang="en-US" sz="2400" spc="-1" strike="noStrike">
              <a:solidFill>
                <a:srgbClr val="000000"/>
              </a:solidFill>
              <a:latin typeface="Arial"/>
            </a:endParaRPr>
          </a:p>
        </p:txBody>
      </p:sp>
      <p:grpSp>
        <p:nvGrpSpPr>
          <p:cNvPr id="210" name="Group 24"/>
          <p:cNvGrpSpPr/>
          <p:nvPr/>
        </p:nvGrpSpPr>
        <p:grpSpPr>
          <a:xfrm>
            <a:off x="8493480" y="6862320"/>
            <a:ext cx="877320" cy="877320"/>
            <a:chOff x="8493480" y="6862320"/>
            <a:chExt cx="877320" cy="877320"/>
          </a:xfrm>
        </p:grpSpPr>
        <p:sp>
          <p:nvSpPr>
            <p:cNvPr id="211" name="Freeform 25"/>
            <p:cNvSpPr/>
            <p:nvPr/>
          </p:nvSpPr>
          <p:spPr>
            <a:xfrm>
              <a:off x="8493480" y="6862320"/>
              <a:ext cx="877320" cy="877320"/>
            </a:xfrm>
            <a:custGeom>
              <a:avLst/>
              <a:gdLst>
                <a:gd name="textAreaLeft" fmla="*/ 0 w 877320"/>
                <a:gd name="textAreaRight" fmla="*/ 877680 w 877320"/>
                <a:gd name="textAreaTop" fmla="*/ 0 h 877320"/>
                <a:gd name="textAreaBottom" fmla="*/ 877680 h 877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2" name="TextBox 26"/>
            <p:cNvSpPr/>
            <p:nvPr/>
          </p:nvSpPr>
          <p:spPr>
            <a:xfrm>
              <a:off x="8575920" y="6893280"/>
              <a:ext cx="712800" cy="764280"/>
            </a:xfrm>
            <a:prstGeom prst="rect">
              <a:avLst/>
            </a:prstGeom>
            <a:noFill/>
            <a:ln w="0">
              <a:noFill/>
            </a:ln>
          </p:spPr>
          <p:style>
            <a:lnRef idx="0"/>
            <a:fillRef idx="0"/>
            <a:effectRef idx="0"/>
            <a:fontRef idx="minor"/>
          </p:style>
          <p:txBody>
            <a:bodyPr lIns="44640" rIns="44640" tIns="44640" bIns="44640" anchor="ctr">
              <a:noAutofit/>
            </a:bodyPr>
            <a:p>
              <a:pPr algn="ctr" defTabSz="914400">
                <a:lnSpc>
                  <a:spcPts val="4198"/>
                </a:lnSpc>
              </a:pPr>
              <a:r>
                <a:rPr b="0" lang="en-US" sz="3000" spc="-1" strike="noStrike">
                  <a:solidFill>
                    <a:srgbClr val="17726d"/>
                  </a:solidFill>
                  <a:latin typeface="Inter Bold"/>
                  <a:ea typeface="Inter Bold"/>
                </a:rPr>
                <a:t>02</a:t>
              </a:r>
              <a:endParaRPr b="0" lang="en-US" sz="3000" spc="-1" strike="noStrike">
                <a:solidFill>
                  <a:srgbClr val="000000"/>
                </a:solidFill>
                <a:latin typeface="Arial"/>
              </a:endParaRPr>
            </a:p>
          </p:txBody>
        </p:sp>
      </p:grpSp>
      <p:sp>
        <p:nvSpPr>
          <p:cNvPr id="213" name="TextBox 27"/>
          <p:cNvSpPr/>
          <p:nvPr/>
        </p:nvSpPr>
        <p:spPr>
          <a:xfrm>
            <a:off x="9579240" y="7058160"/>
            <a:ext cx="7641360" cy="47952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ffffff"/>
                </a:solidFill>
                <a:latin typeface="Inter Bold"/>
                <a:ea typeface="Inter Bold"/>
              </a:rPr>
              <a:t>Real-Time Financial Analytics:</a:t>
            </a:r>
            <a:endParaRPr b="0" lang="en-US" sz="2700" spc="-1" strike="noStrike">
              <a:solidFill>
                <a:srgbClr val="000000"/>
              </a:solidFill>
              <a:latin typeface="Arial"/>
            </a:endParaRPr>
          </a:p>
        </p:txBody>
      </p:sp>
      <p:sp>
        <p:nvSpPr>
          <p:cNvPr id="214" name="TextBox 28"/>
          <p:cNvSpPr/>
          <p:nvPr/>
        </p:nvSpPr>
        <p:spPr>
          <a:xfrm>
            <a:off x="9579240" y="7663680"/>
            <a:ext cx="7641360" cy="188892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tabLst>
                <a:tab algn="l" pos="0"/>
              </a:tabLst>
            </a:pPr>
            <a:r>
              <a:rPr b="0" lang="en-US" sz="2400" spc="-1" strike="noStrike">
                <a:solidFill>
                  <a:srgbClr val="ffffff"/>
                </a:solidFill>
                <a:latin typeface="Open Sans"/>
                <a:ea typeface="Open Sans"/>
              </a:rPr>
              <a:t>Provide SMEs with tools that offer real-time financial analytics and reporting, allowing them to make informed decisions based on accurate and up-to-date financial data.</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Box 2"/>
          <p:cNvSpPr/>
          <p:nvPr/>
        </p:nvSpPr>
        <p:spPr>
          <a:xfrm>
            <a:off x="839880" y="562320"/>
            <a:ext cx="814752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OUR SERVICE</a:t>
            </a:r>
            <a:endParaRPr b="0" lang="en-US" sz="7200" spc="-1" strike="noStrike">
              <a:solidFill>
                <a:srgbClr val="000000"/>
              </a:solidFill>
              <a:latin typeface="Arial"/>
            </a:endParaRPr>
          </a:p>
        </p:txBody>
      </p:sp>
      <p:sp>
        <p:nvSpPr>
          <p:cNvPr id="216" name="TextBox 3"/>
          <p:cNvSpPr/>
          <p:nvPr/>
        </p:nvSpPr>
        <p:spPr>
          <a:xfrm>
            <a:off x="849600" y="1556640"/>
            <a:ext cx="813816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Bold"/>
                <a:ea typeface="Open Sans Bold"/>
              </a:rPr>
              <a:t>WHAT WE COULD DO</a:t>
            </a:r>
            <a:endParaRPr b="0" lang="en-US" sz="2400" spc="-1" strike="noStrike">
              <a:solidFill>
                <a:srgbClr val="000000"/>
              </a:solidFill>
              <a:latin typeface="Arial"/>
            </a:endParaRPr>
          </a:p>
        </p:txBody>
      </p:sp>
      <p:grpSp>
        <p:nvGrpSpPr>
          <p:cNvPr id="217" name="Group 4"/>
          <p:cNvGrpSpPr/>
          <p:nvPr/>
        </p:nvGrpSpPr>
        <p:grpSpPr>
          <a:xfrm>
            <a:off x="9144000" y="276840"/>
            <a:ext cx="9143640" cy="1675800"/>
            <a:chOff x="9144000" y="276840"/>
            <a:chExt cx="9143640" cy="1675800"/>
          </a:xfrm>
        </p:grpSpPr>
        <p:sp>
          <p:nvSpPr>
            <p:cNvPr id="218" name="Freeform 5"/>
            <p:cNvSpPr/>
            <p:nvPr/>
          </p:nvSpPr>
          <p:spPr>
            <a:xfrm>
              <a:off x="9144000" y="457560"/>
              <a:ext cx="9143640" cy="1495080"/>
            </a:xfrm>
            <a:custGeom>
              <a:avLst/>
              <a:gdLst>
                <a:gd name="textAreaLeft" fmla="*/ 0 w 9143640"/>
                <a:gd name="textAreaRight" fmla="*/ 9144000 w 9143640"/>
                <a:gd name="textAreaTop" fmla="*/ 0 h 1495080"/>
                <a:gd name="textAreaBottom" fmla="*/ 1495440 h 1495080"/>
              </a:gdLst>
              <a:ahLst/>
              <a:rect l="textAreaLeft" t="textAreaTop" r="textAreaRight" b="textAreaBottom"/>
              <a:pathLst>
                <a:path w="2408296" h="393857">
                  <a:moveTo>
                    <a:pt x="0" y="0"/>
                  </a:moveTo>
                  <a:lnTo>
                    <a:pt x="2408296" y="0"/>
                  </a:lnTo>
                  <a:lnTo>
                    <a:pt x="2408296" y="393857"/>
                  </a:lnTo>
                  <a:lnTo>
                    <a:pt x="0" y="393857"/>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9" name="TextBox 6"/>
            <p:cNvSpPr/>
            <p:nvPr/>
          </p:nvSpPr>
          <p:spPr>
            <a:xfrm>
              <a:off x="9144000" y="276840"/>
              <a:ext cx="9143640" cy="1675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220" name="Group 7"/>
          <p:cNvGrpSpPr/>
          <p:nvPr/>
        </p:nvGrpSpPr>
        <p:grpSpPr>
          <a:xfrm>
            <a:off x="839880" y="2000520"/>
            <a:ext cx="17447760" cy="4066560"/>
            <a:chOff x="839880" y="2000520"/>
            <a:chExt cx="17447760" cy="4066560"/>
          </a:xfrm>
        </p:grpSpPr>
        <p:pic>
          <p:nvPicPr>
            <p:cNvPr id="221" name="Picture 8" descr=""/>
            <p:cNvPicPr/>
            <p:nvPr/>
          </p:nvPicPr>
          <p:blipFill>
            <a:blip r:embed="rId1"/>
            <a:srcRect l="0" t="31571" r="0" b="31571"/>
            <a:stretch/>
          </p:blipFill>
          <p:spPr>
            <a:xfrm>
              <a:off x="839880" y="2000520"/>
              <a:ext cx="17447760" cy="4066560"/>
            </a:xfrm>
            <a:prstGeom prst="rect">
              <a:avLst/>
            </a:prstGeom>
            <a:ln w="0">
              <a:noFill/>
            </a:ln>
          </p:spPr>
        </p:pic>
      </p:grpSp>
      <p:sp>
        <p:nvSpPr>
          <p:cNvPr id="222" name="TextBox 9"/>
          <p:cNvSpPr/>
          <p:nvPr/>
        </p:nvSpPr>
        <p:spPr>
          <a:xfrm>
            <a:off x="7142760" y="6474600"/>
            <a:ext cx="5730840" cy="480240"/>
          </a:xfrm>
          <a:prstGeom prst="rect">
            <a:avLst/>
          </a:prstGeom>
          <a:noFill/>
          <a:ln w="0">
            <a:noFill/>
          </a:ln>
        </p:spPr>
        <p:style>
          <a:lnRef idx="0"/>
          <a:fillRef idx="0"/>
          <a:effectRef idx="0"/>
          <a:fontRef idx="minor"/>
        </p:style>
        <p:txBody>
          <a:bodyPr lIns="0" rIns="0" tIns="0" bIns="0" anchor="t">
            <a:spAutoFit/>
          </a:bodyPr>
          <a:p>
            <a:pPr defTabSz="914400">
              <a:lnSpc>
                <a:spcPts val="3779"/>
              </a:lnSpc>
            </a:pPr>
            <a:r>
              <a:rPr b="0" lang="en-US" sz="2700" spc="-1" strike="noStrike">
                <a:solidFill>
                  <a:srgbClr val="17726d"/>
                </a:solidFill>
                <a:latin typeface="Inter Bold"/>
                <a:ea typeface="Inter Bold"/>
              </a:rPr>
              <a:t>. Cash Flow Management Solutions:</a:t>
            </a:r>
            <a:endParaRPr b="0" lang="en-US" sz="2700" spc="-1" strike="noStrike">
              <a:solidFill>
                <a:srgbClr val="000000"/>
              </a:solidFill>
              <a:latin typeface="Arial"/>
            </a:endParaRPr>
          </a:p>
        </p:txBody>
      </p:sp>
      <p:grpSp>
        <p:nvGrpSpPr>
          <p:cNvPr id="223" name="Group 10"/>
          <p:cNvGrpSpPr/>
          <p:nvPr/>
        </p:nvGrpSpPr>
        <p:grpSpPr>
          <a:xfrm>
            <a:off x="-1061640" y="8036640"/>
            <a:ext cx="3802680" cy="3802680"/>
            <a:chOff x="-1061640" y="8036640"/>
            <a:chExt cx="3802680" cy="3802680"/>
          </a:xfrm>
        </p:grpSpPr>
        <p:sp>
          <p:nvSpPr>
            <p:cNvPr id="224" name="Freeform 11"/>
            <p:cNvSpPr/>
            <p:nvPr/>
          </p:nvSpPr>
          <p:spPr>
            <a:xfrm>
              <a:off x="-1061640" y="8036640"/>
              <a:ext cx="3802680" cy="3802680"/>
            </a:xfrm>
            <a:custGeom>
              <a:avLst/>
              <a:gdLst>
                <a:gd name="textAreaLeft" fmla="*/ 0 w 3802680"/>
                <a:gd name="textAreaRight" fmla="*/ 3803040 w 3802680"/>
                <a:gd name="textAreaTop" fmla="*/ 0 h 3802680"/>
                <a:gd name="textAreaBottom" fmla="*/ 3803040 h 38026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5" name="TextBox 12"/>
            <p:cNvSpPr/>
            <p:nvPr/>
          </p:nvSpPr>
          <p:spPr>
            <a:xfrm>
              <a:off x="-705240" y="8170560"/>
              <a:ext cx="3089880" cy="331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26" name="TextBox 13"/>
          <p:cNvSpPr/>
          <p:nvPr/>
        </p:nvSpPr>
        <p:spPr>
          <a:xfrm>
            <a:off x="839880" y="7635240"/>
            <a:ext cx="17199360" cy="2833560"/>
          </a:xfrm>
          <a:prstGeom prst="rect">
            <a:avLst/>
          </a:prstGeom>
          <a:noFill/>
          <a:ln w="0">
            <a:noFill/>
          </a:ln>
        </p:spPr>
        <p:style>
          <a:lnRef idx="0"/>
          <a:fillRef idx="0"/>
          <a:effectRef idx="0"/>
          <a:fontRef idx="minor"/>
        </p:style>
        <p:txBody>
          <a:bodyPr lIns="0" rIns="0" tIns="0" bIns="0" anchor="t">
            <a:spAutoFit/>
          </a:bodyPr>
          <a:p>
            <a:pPr algn="just" defTabSz="914400">
              <a:lnSpc>
                <a:spcPts val="3719"/>
              </a:lnSpc>
            </a:pPr>
            <a:r>
              <a:rPr b="0" lang="en-US" sz="2400" spc="-1" strike="noStrike">
                <a:solidFill>
                  <a:srgbClr val="000000"/>
                </a:solidFill>
                <a:latin typeface="Open Sans"/>
                <a:ea typeface="Open Sans"/>
              </a:rPr>
              <a:t>Develop data-driven tools that help SMEs manage their cash flow effectively, providing insights into cash flow patterns and offering recommendations to maintain a healthy cash balance.</a:t>
            </a:r>
            <a:endParaRPr b="0" lang="en-US" sz="2400" spc="-1" strike="noStrike">
              <a:solidFill>
                <a:srgbClr val="000000"/>
              </a:solidFill>
              <a:latin typeface="Arial"/>
            </a:endParaRPr>
          </a:p>
          <a:p>
            <a:pPr algn="just" defTabSz="914400">
              <a:lnSpc>
                <a:spcPts val="3719"/>
              </a:lnSpc>
            </a:pPr>
            <a:r>
              <a:rPr b="0" lang="en-US" sz="2400" spc="-1" strike="noStrike">
                <a:solidFill>
                  <a:srgbClr val="000000"/>
                </a:solidFill>
                <a:latin typeface="Open Sans"/>
                <a:ea typeface="Open Sans"/>
              </a:rPr>
              <a:t>By utilizing data and modern accounting technology, Andanje Softwares Tech Company can support SMEs in improving their accounting practices, leading to more efficient operations, better financial decision-making, and ultimately contributing to economic growth and job creation in line with SDG.</a:t>
            </a:r>
            <a:endParaRPr b="0" lang="en-US" sz="2400" spc="-1" strike="noStrike">
              <a:solidFill>
                <a:srgbClr val="000000"/>
              </a:solidFill>
              <a:latin typeface="Arial"/>
            </a:endParaRPr>
          </a:p>
          <a:p>
            <a:pPr algn="just" defTabSz="914400">
              <a:lnSpc>
                <a:spcPts val="3719"/>
              </a:lnSpc>
              <a:tabLst>
                <a:tab algn="l" pos="0"/>
              </a:tabLst>
            </a:pPr>
            <a:endParaRPr b="0" lang="en-US" sz="1800" spc="-1" strike="noStrike">
              <a:solidFill>
                <a:srgbClr val="000000"/>
              </a:solidFill>
              <a:latin typeface="Arial"/>
            </a:endParaRPr>
          </a:p>
        </p:txBody>
      </p:sp>
      <p:sp>
        <p:nvSpPr>
          <p:cNvPr id="227" name="TextBox 14"/>
          <p:cNvSpPr/>
          <p:nvPr/>
        </p:nvSpPr>
        <p:spPr>
          <a:xfrm>
            <a:off x="14848200" y="970200"/>
            <a:ext cx="3191040" cy="888120"/>
          </a:xfrm>
          <a:prstGeom prst="rect">
            <a:avLst/>
          </a:prstGeom>
          <a:noFill/>
          <a:ln w="0">
            <a:noFill/>
          </a:ln>
        </p:spPr>
        <p:style>
          <a:lnRef idx="0"/>
          <a:fillRef idx="0"/>
          <a:effectRef idx="0"/>
          <a:fontRef idx="minor"/>
        </p:style>
        <p:txBody>
          <a:bodyPr lIns="0" rIns="0" tIns="0" bIns="0" anchor="t">
            <a:spAutoFit/>
          </a:bodyPr>
          <a:p>
            <a:pPr defTabSz="914400">
              <a:lnSpc>
                <a:spcPts val="3498"/>
              </a:lnSpc>
            </a:pPr>
            <a:r>
              <a:rPr b="0" lang="en-US" sz="2500" spc="-1" strike="noStrike">
                <a:solidFill>
                  <a:srgbClr val="ffffff"/>
                </a:solidFill>
                <a:latin typeface="Open Sans Semi-Bold"/>
                <a:ea typeface="Open Sans Semi-Bold"/>
              </a:rPr>
              <a:t>Andanje Softwares ltd</a:t>
            </a:r>
            <a:endParaRPr b="0" lang="en-US"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8" name="Group 2"/>
          <p:cNvGrpSpPr/>
          <p:nvPr/>
        </p:nvGrpSpPr>
        <p:grpSpPr>
          <a:xfrm>
            <a:off x="0" y="-180720"/>
            <a:ext cx="9308880" cy="10467360"/>
            <a:chOff x="0" y="-180720"/>
            <a:chExt cx="9308880" cy="10467360"/>
          </a:xfrm>
        </p:grpSpPr>
        <p:sp>
          <p:nvSpPr>
            <p:cNvPr id="229" name="Freeform 3"/>
            <p:cNvSpPr/>
            <p:nvPr/>
          </p:nvSpPr>
          <p:spPr>
            <a:xfrm>
              <a:off x="0" y="0"/>
              <a:ext cx="9308880" cy="10286640"/>
            </a:xfrm>
            <a:custGeom>
              <a:avLst/>
              <a:gdLst>
                <a:gd name="textAreaLeft" fmla="*/ 0 w 9308880"/>
                <a:gd name="textAreaRight" fmla="*/ 9309240 w 9308880"/>
                <a:gd name="textAreaTop" fmla="*/ 0 h 10286640"/>
                <a:gd name="textAreaBottom" fmla="*/ 10287000 h 10286640"/>
              </a:gdLst>
              <a:ahLst/>
              <a:rect l="textAreaLeft" t="textAreaTop" r="textAreaRight" b="textAreaBottom"/>
              <a:pathLst>
                <a:path w="2451795" h="2709333">
                  <a:moveTo>
                    <a:pt x="0" y="0"/>
                  </a:moveTo>
                  <a:lnTo>
                    <a:pt x="2451795" y="0"/>
                  </a:lnTo>
                  <a:lnTo>
                    <a:pt x="2451795" y="2709333"/>
                  </a:lnTo>
                  <a:lnTo>
                    <a:pt x="0" y="2709333"/>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0" name="TextBox 4"/>
            <p:cNvSpPr/>
            <p:nvPr/>
          </p:nvSpPr>
          <p:spPr>
            <a:xfrm>
              <a:off x="0" y="-180720"/>
              <a:ext cx="9308880" cy="104673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31" name="Freeform 5"/>
          <p:cNvSpPr/>
          <p:nvPr/>
        </p:nvSpPr>
        <p:spPr>
          <a:xfrm>
            <a:off x="849600" y="3161160"/>
            <a:ext cx="7574400" cy="4487760"/>
          </a:xfrm>
          <a:custGeom>
            <a:avLst/>
            <a:gdLst>
              <a:gd name="textAreaLeft" fmla="*/ 0 w 7574400"/>
              <a:gd name="textAreaRight" fmla="*/ 7574760 w 7574400"/>
              <a:gd name="textAreaTop" fmla="*/ 0 h 4487760"/>
              <a:gd name="textAreaBottom" fmla="*/ 4488120 h 4487760"/>
            </a:gdLst>
            <a:ahLst/>
            <a:rect l="textAreaLeft" t="textAreaTop" r="textAreaRight" b="textAreaBottom"/>
            <a:pathLst>
              <a:path w="7574678" h="4487997">
                <a:moveTo>
                  <a:pt x="0" y="0"/>
                </a:moveTo>
                <a:lnTo>
                  <a:pt x="7574678" y="0"/>
                </a:lnTo>
                <a:lnTo>
                  <a:pt x="7574678" y="4487996"/>
                </a:lnTo>
                <a:lnTo>
                  <a:pt x="0" y="4487996"/>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2" name="AutoShape 6"/>
          <p:cNvSpPr/>
          <p:nvPr/>
        </p:nvSpPr>
        <p:spPr>
          <a:xfrm>
            <a:off x="839880" y="2418120"/>
            <a:ext cx="1858320" cy="360"/>
          </a:xfrm>
          <a:prstGeom prst="line">
            <a:avLst/>
          </a:prstGeom>
          <a:ln w="76200">
            <a:solidFill>
              <a:srgbClr val="eae4d2"/>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233" name="Freeform 7"/>
          <p:cNvSpPr/>
          <p:nvPr/>
        </p:nvSpPr>
        <p:spPr>
          <a:xfrm>
            <a:off x="2073960" y="469980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4" name="Freeform 8"/>
          <p:cNvSpPr/>
          <p:nvPr/>
        </p:nvSpPr>
        <p:spPr>
          <a:xfrm>
            <a:off x="3238560" y="580788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5" name="Freeform 9"/>
          <p:cNvSpPr/>
          <p:nvPr/>
        </p:nvSpPr>
        <p:spPr>
          <a:xfrm>
            <a:off x="6212520" y="384408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6" name="Freeform 10"/>
          <p:cNvSpPr/>
          <p:nvPr/>
        </p:nvSpPr>
        <p:spPr>
          <a:xfrm>
            <a:off x="7255080" y="446040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7" name="Freeform 11"/>
          <p:cNvSpPr/>
          <p:nvPr/>
        </p:nvSpPr>
        <p:spPr>
          <a:xfrm>
            <a:off x="6793560" y="634572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8" name="Freeform 12"/>
          <p:cNvSpPr/>
          <p:nvPr/>
        </p:nvSpPr>
        <p:spPr>
          <a:xfrm>
            <a:off x="5747040" y="487836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4" y="0"/>
                </a:lnTo>
                <a:lnTo>
                  <a:pt x="292554" y="417934"/>
                </a:lnTo>
                <a:lnTo>
                  <a:pt x="0" y="417934"/>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9" name="Freeform 13"/>
          <p:cNvSpPr/>
          <p:nvPr/>
        </p:nvSpPr>
        <p:spPr>
          <a:xfrm>
            <a:off x="4772520" y="6465600"/>
            <a:ext cx="292320" cy="417600"/>
          </a:xfrm>
          <a:custGeom>
            <a:avLst/>
            <a:gdLst>
              <a:gd name="textAreaLeft" fmla="*/ 0 w 292320"/>
              <a:gd name="textAreaRight" fmla="*/ 292680 w 292320"/>
              <a:gd name="textAreaTop" fmla="*/ 0 h 417600"/>
              <a:gd name="textAreaBottom" fmla="*/ 417960 h 417600"/>
            </a:gdLst>
            <a:ahLst/>
            <a:rect l="textAreaLeft" t="textAreaTop" r="textAreaRight" b="textAreaBottom"/>
            <a:pathLst>
              <a:path w="292554" h="417934">
                <a:moveTo>
                  <a:pt x="0" y="0"/>
                </a:moveTo>
                <a:lnTo>
                  <a:pt x="292553" y="0"/>
                </a:lnTo>
                <a:lnTo>
                  <a:pt x="292553" y="417934"/>
                </a:lnTo>
                <a:lnTo>
                  <a:pt x="0" y="417934"/>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0" name="TextBox 14"/>
          <p:cNvSpPr/>
          <p:nvPr/>
        </p:nvSpPr>
        <p:spPr>
          <a:xfrm>
            <a:off x="839880" y="562320"/>
            <a:ext cx="8147520" cy="96048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ffffff"/>
                </a:solidFill>
                <a:latin typeface="Inter Bold"/>
                <a:ea typeface="Inter Bold"/>
              </a:rPr>
              <a:t>MARKET SIZE</a:t>
            </a:r>
            <a:endParaRPr b="0" lang="en-US" sz="7200" spc="-1" strike="noStrike">
              <a:solidFill>
                <a:srgbClr val="000000"/>
              </a:solidFill>
              <a:latin typeface="Arial"/>
            </a:endParaRPr>
          </a:p>
        </p:txBody>
      </p:sp>
      <p:sp>
        <p:nvSpPr>
          <p:cNvPr id="241" name="TextBox 15"/>
          <p:cNvSpPr/>
          <p:nvPr/>
        </p:nvSpPr>
        <p:spPr>
          <a:xfrm>
            <a:off x="849600" y="1556640"/>
            <a:ext cx="813816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ffffff"/>
                </a:solidFill>
                <a:latin typeface="Open Sans Semi-Bold"/>
                <a:ea typeface="Open Sans Semi-Bold"/>
              </a:rPr>
              <a:t>OUR CLIENTS COME FROM EVERYWHERE</a:t>
            </a:r>
            <a:endParaRPr b="0" lang="en-US" sz="2400" spc="-1" strike="noStrike">
              <a:solidFill>
                <a:srgbClr val="000000"/>
              </a:solidFill>
              <a:latin typeface="Arial"/>
            </a:endParaRPr>
          </a:p>
        </p:txBody>
      </p:sp>
      <p:sp>
        <p:nvSpPr>
          <p:cNvPr id="242" name="TextBox 16"/>
          <p:cNvSpPr/>
          <p:nvPr/>
        </p:nvSpPr>
        <p:spPr>
          <a:xfrm>
            <a:off x="849600" y="8011440"/>
            <a:ext cx="7641360" cy="1731960"/>
          </a:xfrm>
          <a:prstGeom prst="rect">
            <a:avLst/>
          </a:prstGeom>
          <a:noFill/>
          <a:ln w="0">
            <a:noFill/>
          </a:ln>
        </p:spPr>
        <p:style>
          <a:lnRef idx="0"/>
          <a:fillRef idx="0"/>
          <a:effectRef idx="0"/>
          <a:fontRef idx="minor"/>
        </p:style>
        <p:txBody>
          <a:bodyPr lIns="0" rIns="0" tIns="0" bIns="0" anchor="t">
            <a:spAutoFit/>
          </a:bodyPr>
          <a:p>
            <a:pPr algn="just" defTabSz="914400">
              <a:lnSpc>
                <a:spcPts val="3410"/>
              </a:lnSpc>
              <a:tabLst>
                <a:tab algn="l" pos="0"/>
              </a:tabLst>
            </a:pPr>
            <a:r>
              <a:rPr b="0" lang="en-US" sz="2200" spc="-1" strike="noStrike">
                <a:solidFill>
                  <a:srgbClr val="ffffff"/>
                </a:solidFill>
                <a:latin typeface="Open Sans"/>
                <a:ea typeface="Open Sans"/>
              </a:rPr>
              <a:t>With a global perspective, our marketing agency has proudly served multinational clients, delivering tailored strategies that transcend borders and cultures, ensuring consistent brand success on a worldwide scale.</a:t>
            </a:r>
            <a:endParaRPr b="0" lang="en-US" sz="2200" spc="-1" strike="noStrike">
              <a:solidFill>
                <a:srgbClr val="000000"/>
              </a:solidFill>
              <a:latin typeface="Arial"/>
            </a:endParaRPr>
          </a:p>
        </p:txBody>
      </p:sp>
      <p:grpSp>
        <p:nvGrpSpPr>
          <p:cNvPr id="243" name="Group 17"/>
          <p:cNvGrpSpPr/>
          <p:nvPr/>
        </p:nvGrpSpPr>
        <p:grpSpPr>
          <a:xfrm>
            <a:off x="10096560" y="508680"/>
            <a:ext cx="6683040" cy="698040"/>
            <a:chOff x="10096560" y="508680"/>
            <a:chExt cx="6683040" cy="698040"/>
          </a:xfrm>
        </p:grpSpPr>
        <p:sp>
          <p:nvSpPr>
            <p:cNvPr id="244" name="Freeform 18"/>
            <p:cNvSpPr/>
            <p:nvPr/>
          </p:nvSpPr>
          <p:spPr>
            <a:xfrm>
              <a:off x="10096560" y="653400"/>
              <a:ext cx="6683040" cy="553320"/>
            </a:xfrm>
            <a:custGeom>
              <a:avLst/>
              <a:gdLst>
                <a:gd name="textAreaLeft" fmla="*/ 0 w 6683040"/>
                <a:gd name="textAreaRight" fmla="*/ 6683400 w 6683040"/>
                <a:gd name="textAreaTop" fmla="*/ 0 h 553320"/>
                <a:gd name="textAreaBottom" fmla="*/ 553680 h 553320"/>
              </a:gdLst>
              <a:ahLst/>
              <a:rect l="textAreaLeft" t="textAreaTop" r="textAreaRight" b="textAreaBottom"/>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5" name="TextBox 19"/>
            <p:cNvSpPr/>
            <p:nvPr/>
          </p:nvSpPr>
          <p:spPr>
            <a:xfrm>
              <a:off x="10096560" y="508680"/>
              <a:ext cx="6683040" cy="698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078"/>
                </a:lnSpc>
              </a:pPr>
              <a:r>
                <a:rPr b="0" lang="en-US" sz="2200" spc="-1" strike="noStrike">
                  <a:solidFill>
                    <a:srgbClr val="ffffff"/>
                  </a:solidFill>
                  <a:latin typeface="Inter Bold"/>
                  <a:ea typeface="Inter Bold"/>
                </a:rPr>
                <a:t>Total Available Market (TAM)</a:t>
              </a:r>
              <a:endParaRPr b="0" lang="en-US" sz="2200" spc="-1" strike="noStrike">
                <a:solidFill>
                  <a:srgbClr val="000000"/>
                </a:solidFill>
                <a:latin typeface="Arial"/>
              </a:endParaRPr>
            </a:p>
          </p:txBody>
        </p:sp>
      </p:grpSp>
      <p:sp>
        <p:nvSpPr>
          <p:cNvPr id="246" name="TextBox 20"/>
          <p:cNvSpPr/>
          <p:nvPr/>
        </p:nvSpPr>
        <p:spPr>
          <a:xfrm>
            <a:off x="9938520" y="1324800"/>
            <a:ext cx="8200440" cy="865800"/>
          </a:xfrm>
          <a:prstGeom prst="rect">
            <a:avLst/>
          </a:prstGeom>
          <a:noFill/>
          <a:ln w="0">
            <a:noFill/>
          </a:ln>
        </p:spPr>
        <p:style>
          <a:lnRef idx="0"/>
          <a:fillRef idx="0"/>
          <a:effectRef idx="0"/>
          <a:fontRef idx="minor"/>
        </p:style>
        <p:txBody>
          <a:bodyPr lIns="0" rIns="0" tIns="0" bIns="0" anchor="t">
            <a:spAutoFit/>
          </a:bodyPr>
          <a:p>
            <a:pPr algn="just" defTabSz="914400">
              <a:lnSpc>
                <a:spcPts val="3410"/>
              </a:lnSpc>
            </a:pPr>
            <a:r>
              <a:rPr b="0" lang="en-US" sz="2200" spc="-1" strike="noStrike">
                <a:solidFill>
                  <a:srgbClr val="000000"/>
                </a:solidFill>
                <a:latin typeface="Open Sans"/>
                <a:ea typeface="Open Sans"/>
              </a:rPr>
              <a:t>TAM=</a:t>
            </a:r>
            <a:endParaRPr b="0" lang="en-US" sz="2200" spc="-1" strike="noStrike">
              <a:solidFill>
                <a:srgbClr val="000000"/>
              </a:solidFill>
              <a:latin typeface="Arial"/>
            </a:endParaRPr>
          </a:p>
          <a:p>
            <a:pPr algn="just" defTabSz="914400">
              <a:lnSpc>
                <a:spcPts val="3410"/>
              </a:lnSpc>
              <a:tabLst>
                <a:tab algn="l" pos="0"/>
              </a:tabLst>
            </a:pPr>
            <a:r>
              <a:rPr b="0" lang="en-US" sz="2200" spc="-1" strike="noStrike">
                <a:solidFill>
                  <a:srgbClr val="000000"/>
                </a:solidFill>
                <a:latin typeface="Open Sans"/>
                <a:ea typeface="Open Sans"/>
              </a:rPr>
              <a:t>100,000xbusinesses×$500per business=$50,000,000</a:t>
            </a:r>
            <a:endParaRPr b="0" lang="en-US" sz="2200" spc="-1" strike="noStrike">
              <a:solidFill>
                <a:srgbClr val="000000"/>
              </a:solidFill>
              <a:latin typeface="Arial"/>
            </a:endParaRPr>
          </a:p>
        </p:txBody>
      </p:sp>
      <p:grpSp>
        <p:nvGrpSpPr>
          <p:cNvPr id="247" name="Group 21"/>
          <p:cNvGrpSpPr/>
          <p:nvPr/>
        </p:nvGrpSpPr>
        <p:grpSpPr>
          <a:xfrm>
            <a:off x="15941520" y="7975440"/>
            <a:ext cx="3802680" cy="3802680"/>
            <a:chOff x="15941520" y="7975440"/>
            <a:chExt cx="3802680" cy="3802680"/>
          </a:xfrm>
        </p:grpSpPr>
        <p:sp>
          <p:nvSpPr>
            <p:cNvPr id="248" name="Freeform 22"/>
            <p:cNvSpPr/>
            <p:nvPr/>
          </p:nvSpPr>
          <p:spPr>
            <a:xfrm>
              <a:off x="15941520" y="7975440"/>
              <a:ext cx="3802680" cy="3802680"/>
            </a:xfrm>
            <a:custGeom>
              <a:avLst/>
              <a:gdLst>
                <a:gd name="textAreaLeft" fmla="*/ 0 w 3802680"/>
                <a:gd name="textAreaRight" fmla="*/ 3803040 w 3802680"/>
                <a:gd name="textAreaTop" fmla="*/ 0 h 3802680"/>
                <a:gd name="textAreaBottom" fmla="*/ 3803040 h 38026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eae4d2"/>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9" name="TextBox 23"/>
            <p:cNvSpPr/>
            <p:nvPr/>
          </p:nvSpPr>
          <p:spPr>
            <a:xfrm>
              <a:off x="16298280" y="8109000"/>
              <a:ext cx="3089880" cy="331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0" name="Group 2"/>
          <p:cNvGrpSpPr/>
          <p:nvPr/>
        </p:nvGrpSpPr>
        <p:grpSpPr>
          <a:xfrm>
            <a:off x="0" y="-180720"/>
            <a:ext cx="18287640" cy="3125520"/>
            <a:chOff x="0" y="-180720"/>
            <a:chExt cx="18287640" cy="3125520"/>
          </a:xfrm>
        </p:grpSpPr>
        <p:sp>
          <p:nvSpPr>
            <p:cNvPr id="251" name="Freeform 3"/>
            <p:cNvSpPr/>
            <p:nvPr/>
          </p:nvSpPr>
          <p:spPr>
            <a:xfrm>
              <a:off x="0" y="0"/>
              <a:ext cx="18287640" cy="2944800"/>
            </a:xfrm>
            <a:custGeom>
              <a:avLst/>
              <a:gdLst>
                <a:gd name="textAreaLeft" fmla="*/ 0 w 18287640"/>
                <a:gd name="textAreaRight" fmla="*/ 18288000 w 18287640"/>
                <a:gd name="textAreaTop" fmla="*/ 0 h 2944800"/>
                <a:gd name="textAreaBottom" fmla="*/ 2945160 h 2944800"/>
              </a:gdLst>
              <a:ahLst/>
              <a:rect l="textAreaLeft" t="textAreaTop" r="textAreaRight" b="textAreaBottom"/>
              <a:pathLst>
                <a:path w="4816592" h="775678">
                  <a:moveTo>
                    <a:pt x="0" y="0"/>
                  </a:moveTo>
                  <a:lnTo>
                    <a:pt x="4816592" y="0"/>
                  </a:lnTo>
                  <a:lnTo>
                    <a:pt x="4816592" y="775678"/>
                  </a:lnTo>
                  <a:lnTo>
                    <a:pt x="0" y="775678"/>
                  </a:lnTo>
                  <a:close/>
                </a:path>
              </a:pathLst>
            </a:custGeom>
            <a:solidFill>
              <a:srgbClr val="17726d"/>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2" name="TextBox 4"/>
            <p:cNvSpPr/>
            <p:nvPr/>
          </p:nvSpPr>
          <p:spPr>
            <a:xfrm>
              <a:off x="0" y="-180720"/>
              <a:ext cx="18287640" cy="3125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sp>
        <p:nvSpPr>
          <p:cNvPr id="253" name="TextBox 5"/>
          <p:cNvSpPr/>
          <p:nvPr/>
        </p:nvSpPr>
        <p:spPr>
          <a:xfrm>
            <a:off x="820800" y="4631760"/>
            <a:ext cx="6127200" cy="1920600"/>
          </a:xfrm>
          <a:prstGeom prst="rect">
            <a:avLst/>
          </a:prstGeom>
          <a:noFill/>
          <a:ln w="0">
            <a:noFill/>
          </a:ln>
        </p:spPr>
        <p:style>
          <a:lnRef idx="0"/>
          <a:fillRef idx="0"/>
          <a:effectRef idx="0"/>
          <a:fontRef idx="minor"/>
        </p:style>
        <p:txBody>
          <a:bodyPr lIns="0" rIns="0" tIns="0" bIns="0" anchor="t">
            <a:spAutoFit/>
          </a:bodyPr>
          <a:p>
            <a:pPr defTabSz="914400">
              <a:lnSpc>
                <a:spcPts val="7560"/>
              </a:lnSpc>
            </a:pPr>
            <a:r>
              <a:rPr b="0" lang="en-US" sz="7200" spc="-1" strike="noStrike">
                <a:solidFill>
                  <a:srgbClr val="17726d"/>
                </a:solidFill>
                <a:latin typeface="Inter Bold"/>
                <a:ea typeface="Inter Bold"/>
              </a:rPr>
              <a:t>BUSINESS MODEL</a:t>
            </a:r>
            <a:endParaRPr b="0" lang="en-US" sz="7200" spc="-1" strike="noStrike">
              <a:solidFill>
                <a:srgbClr val="000000"/>
              </a:solidFill>
              <a:latin typeface="Arial"/>
            </a:endParaRPr>
          </a:p>
        </p:txBody>
      </p:sp>
      <p:sp>
        <p:nvSpPr>
          <p:cNvPr id="254" name="TextBox 6"/>
          <p:cNvSpPr/>
          <p:nvPr/>
        </p:nvSpPr>
        <p:spPr>
          <a:xfrm>
            <a:off x="849600" y="6607080"/>
            <a:ext cx="6098760" cy="426240"/>
          </a:xfrm>
          <a:prstGeom prst="rect">
            <a:avLst/>
          </a:prstGeom>
          <a:noFill/>
          <a:ln w="0">
            <a:noFill/>
          </a:ln>
        </p:spPr>
        <p:style>
          <a:lnRef idx="0"/>
          <a:fillRef idx="0"/>
          <a:effectRef idx="0"/>
          <a:fontRef idx="minor"/>
        </p:style>
        <p:txBody>
          <a:bodyPr lIns="0" rIns="0" tIns="0" bIns="0" anchor="t">
            <a:spAutoFit/>
          </a:bodyPr>
          <a:p>
            <a:pPr defTabSz="914400">
              <a:lnSpc>
                <a:spcPts val="3359"/>
              </a:lnSpc>
              <a:tabLst>
                <a:tab algn="l" pos="0"/>
              </a:tabLst>
            </a:pPr>
            <a:r>
              <a:rPr b="0" lang="en-US" sz="2400" spc="174" strike="noStrike">
                <a:solidFill>
                  <a:srgbClr val="000000"/>
                </a:solidFill>
                <a:latin typeface="Open Sans Bold"/>
                <a:ea typeface="Open Sans Bold"/>
              </a:rPr>
              <a:t>OUR BUSINESS MODEL</a:t>
            </a:r>
            <a:endParaRPr b="0" lang="en-US" sz="2400" spc="-1" strike="noStrike">
              <a:solidFill>
                <a:srgbClr val="000000"/>
              </a:solidFill>
              <a:latin typeface="Arial"/>
            </a:endParaRPr>
          </a:p>
        </p:txBody>
      </p:sp>
      <p:grpSp>
        <p:nvGrpSpPr>
          <p:cNvPr id="255" name="Group 7"/>
          <p:cNvGrpSpPr/>
          <p:nvPr/>
        </p:nvGrpSpPr>
        <p:grpSpPr>
          <a:xfrm>
            <a:off x="15745320" y="-1332360"/>
            <a:ext cx="3802680" cy="3802680"/>
            <a:chOff x="15745320" y="-1332360"/>
            <a:chExt cx="3802680" cy="3802680"/>
          </a:xfrm>
        </p:grpSpPr>
        <p:sp>
          <p:nvSpPr>
            <p:cNvPr id="256" name="Freeform 8"/>
            <p:cNvSpPr/>
            <p:nvPr/>
          </p:nvSpPr>
          <p:spPr>
            <a:xfrm>
              <a:off x="15745320" y="-1332360"/>
              <a:ext cx="3802680" cy="3802680"/>
            </a:xfrm>
            <a:custGeom>
              <a:avLst/>
              <a:gdLst>
                <a:gd name="textAreaLeft" fmla="*/ 0 w 3802680"/>
                <a:gd name="textAreaRight" fmla="*/ 3803040 w 3802680"/>
                <a:gd name="textAreaTop" fmla="*/ 0 h 3802680"/>
                <a:gd name="textAreaBottom" fmla="*/ 3803040 h 38026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eae4d2"/>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7" name="TextBox 9"/>
            <p:cNvSpPr/>
            <p:nvPr/>
          </p:nvSpPr>
          <p:spPr>
            <a:xfrm>
              <a:off x="16101720" y="-1198800"/>
              <a:ext cx="3089880" cy="33127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480"/>
                </a:lnSpc>
              </a:pPr>
              <a:endParaRPr b="0" lang="en-US" sz="1800" spc="-1" strike="noStrike">
                <a:solidFill>
                  <a:schemeClr val="dk1"/>
                </a:solidFill>
                <a:latin typeface="Calibri"/>
              </a:endParaRPr>
            </a:p>
          </p:txBody>
        </p:sp>
      </p:grpSp>
      <p:grpSp>
        <p:nvGrpSpPr>
          <p:cNvPr id="258" name="Group 10"/>
          <p:cNvGrpSpPr/>
          <p:nvPr/>
        </p:nvGrpSpPr>
        <p:grpSpPr>
          <a:xfrm>
            <a:off x="849600" y="752040"/>
            <a:ext cx="16588800" cy="3436920"/>
            <a:chOff x="849600" y="752040"/>
            <a:chExt cx="16588800" cy="3436920"/>
          </a:xfrm>
        </p:grpSpPr>
        <p:pic>
          <p:nvPicPr>
            <p:cNvPr id="259" name="Picture 11" descr=""/>
            <p:cNvPicPr/>
            <p:nvPr/>
          </p:nvPicPr>
          <p:blipFill>
            <a:blip r:embed="rId1"/>
            <a:srcRect l="0" t="43914" r="0" b="21033"/>
            <a:stretch/>
          </p:blipFill>
          <p:spPr>
            <a:xfrm>
              <a:off x="849600" y="752040"/>
              <a:ext cx="16588800" cy="3436920"/>
            </a:xfrm>
            <a:prstGeom prst="rect">
              <a:avLst/>
            </a:prstGeom>
            <a:ln w="0">
              <a:noFill/>
            </a:ln>
          </p:spPr>
        </p:pic>
      </p:grpSp>
      <p:sp>
        <p:nvSpPr>
          <p:cNvPr id="260" name="TextBox 12"/>
          <p:cNvSpPr/>
          <p:nvPr/>
        </p:nvSpPr>
        <p:spPr>
          <a:xfrm>
            <a:off x="5065200" y="5424120"/>
            <a:ext cx="12581280" cy="4267800"/>
          </a:xfrm>
          <a:prstGeom prst="rect">
            <a:avLst/>
          </a:prstGeom>
          <a:noFill/>
          <a:ln w="0">
            <a:noFill/>
          </a:ln>
        </p:spPr>
        <p:style>
          <a:lnRef idx="0"/>
          <a:fillRef idx="0"/>
          <a:effectRef idx="0"/>
          <a:fontRef idx="minor"/>
        </p:style>
        <p:txBody>
          <a:bodyPr lIns="0" rIns="0" tIns="0" bIns="0" anchor="t">
            <a:spAutoFit/>
          </a:bodyPr>
          <a:p>
            <a:pPr algn="just" defTabSz="914400">
              <a:lnSpc>
                <a:spcPts val="4201"/>
              </a:lnSpc>
            </a:pPr>
            <a:r>
              <a:rPr b="0" lang="en-US" sz="2400" spc="-1" strike="noStrike">
                <a:solidFill>
                  <a:srgbClr val="000000"/>
                </a:solidFill>
                <a:latin typeface="Open Sans"/>
                <a:ea typeface="Open Sans"/>
              </a:rPr>
              <a:t>Value Proposition:</a:t>
            </a:r>
            <a:endParaRPr b="0" lang="en-US" sz="2400" spc="-1" strike="noStrike">
              <a:solidFill>
                <a:srgbClr val="000000"/>
              </a:solidFill>
              <a:latin typeface="Arial"/>
            </a:endParaRPr>
          </a:p>
          <a:p>
            <a:pPr lvl="1" marL="518040" indent="-259200" algn="just" defTabSz="914400">
              <a:lnSpc>
                <a:spcPts val="4201"/>
              </a:lnSpc>
              <a:buClr>
                <a:srgbClr val="000000"/>
              </a:buClr>
              <a:buFont typeface="Arial"/>
              <a:buChar char="•"/>
            </a:pPr>
            <a:r>
              <a:rPr b="0" lang="en-US" sz="2400" spc="-1" strike="noStrike">
                <a:solidFill>
                  <a:srgbClr val="000000"/>
                </a:solidFill>
                <a:latin typeface="Open Sans"/>
                <a:ea typeface="Open Sans"/>
              </a:rPr>
              <a:t>What: Andanje Softwares offers cutting-edge, custom software solutions designed to enhance business efficiency, drive digital transformation, and solve complex technical challenges.</a:t>
            </a:r>
            <a:endParaRPr b="0" lang="en-US" sz="2400" spc="-1" strike="noStrike">
              <a:solidFill>
                <a:srgbClr val="000000"/>
              </a:solidFill>
              <a:latin typeface="Arial"/>
            </a:endParaRPr>
          </a:p>
          <a:p>
            <a:pPr lvl="1" marL="518040" indent="-259200" algn="just" defTabSz="914400">
              <a:lnSpc>
                <a:spcPts val="4201"/>
              </a:lnSpc>
              <a:buClr>
                <a:srgbClr val="000000"/>
              </a:buClr>
              <a:buFont typeface="Arial"/>
              <a:buChar char="•"/>
            </a:pPr>
            <a:r>
              <a:rPr b="0" lang="en-US" sz="2400" spc="-1" strike="noStrike">
                <a:solidFill>
                  <a:srgbClr val="000000"/>
                </a:solidFill>
                <a:latin typeface="Open Sans"/>
                <a:ea typeface="Open Sans"/>
              </a:rPr>
              <a:t>Why: Companies choose Andanje Softwares for its tailored approach, innovative technology, and commitment to delivering high-quality, scalable software that meets their unique needs.</a:t>
            </a:r>
            <a:endParaRPr b="0" lang="en-US" sz="2400" spc="-1" strike="noStrike">
              <a:solidFill>
                <a:srgbClr val="000000"/>
              </a:solidFill>
              <a:latin typeface="Arial"/>
            </a:endParaRPr>
          </a:p>
          <a:p>
            <a:pPr algn="just" defTabSz="914400">
              <a:lnSpc>
                <a:spcPts val="4201"/>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LibreOffice/24.2.3.2$Linux_X86_64 LibreOffice_project/420$Build-2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DAGOARl0W0A</dc:identifier>
  <dc:language>en-US</dc:language>
  <cp:lastModifiedBy/>
  <dcterms:modified xsi:type="dcterms:W3CDTF">2024-09-08T06:11:52Z</dcterms:modified>
  <cp:revision>2</cp:revision>
  <dc:subject/>
  <dc:title>PLP Standard Pitch Deck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